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2" r:id="rId3"/>
    <p:sldId id="263" r:id="rId4"/>
    <p:sldId id="264" r:id="rId5"/>
    <p:sldId id="265" r:id="rId6"/>
    <p:sldId id="266" r:id="rId7"/>
    <p:sldId id="268" r:id="rId8"/>
    <p:sldId id="26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EC7C30"/>
    <a:srgbClr val="007468"/>
    <a:srgbClr val="453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jp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291ED7-FE44-4496-B88A-6CAADECD668E}" type="doc">
      <dgm:prSet loTypeId="urn:microsoft.com/office/officeart/2005/8/layout/vList4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B5F17E54-4FB3-4A23-9BC4-4D509E1D8E44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000" spc="-5" dirty="0" smtClean="0">
              <a:solidFill>
                <a:schemeClr val="bg1"/>
              </a:solidFill>
              <a:latin typeface="+mn-lt"/>
              <a:cs typeface="Microsoft Sans Serif"/>
            </a:rPr>
            <a:t>Кропивницьке ВКГ - 9,903 млн м</a:t>
          </a:r>
          <a:r>
            <a:rPr lang="ru-RU" sz="2000" dirty="0" smtClean="0">
              <a:solidFill>
                <a:schemeClr val="bg1"/>
              </a:solidFill>
              <a:latin typeface="+mn-lt"/>
            </a:rPr>
            <a:t>³</a:t>
          </a:r>
          <a:endParaRPr lang="ru-RU" sz="2400" dirty="0" smtClean="0">
            <a:solidFill>
              <a:schemeClr val="bg1"/>
            </a:solidFill>
            <a:latin typeface="+mn-lt"/>
          </a:endParaRPr>
        </a:p>
        <a:p>
          <a:pPr lvl="0" defTabSz="2266950">
            <a:spcAft>
              <a:spcPct val="35000"/>
            </a:spcAft>
          </a:pPr>
          <a:endParaRPr lang="ru-RU" sz="2000" dirty="0">
            <a:solidFill>
              <a:schemeClr val="bg1"/>
            </a:solidFill>
            <a:latin typeface="+mn-lt"/>
          </a:endParaRPr>
        </a:p>
      </dgm:t>
    </dgm:pt>
    <dgm:pt modelId="{CAEF058F-70DA-49F0-9879-D154E21DFBDE}" type="parTrans" cxnId="{D2FA3F9F-48D6-4132-9A13-9200EA7502F4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+mn-lt"/>
          </a:endParaRPr>
        </a:p>
      </dgm:t>
    </dgm:pt>
    <dgm:pt modelId="{A4184B69-7231-40C1-92A8-25D94CE3B6D8}" type="sibTrans" cxnId="{D2FA3F9F-48D6-4132-9A13-9200EA7502F4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+mn-lt"/>
          </a:endParaRPr>
        </a:p>
      </dgm:t>
    </dgm:pt>
    <dgm:pt modelId="{3EE5FB5A-F7EA-4A17-9235-36D82314E065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000" spc="-5" dirty="0" smtClean="0">
              <a:solidFill>
                <a:schemeClr val="bg1"/>
              </a:solidFill>
              <a:latin typeface="+mn-lt"/>
              <a:cs typeface="Microsoft Sans Serif"/>
            </a:rPr>
            <a:t>Олександрійське ВКГ - 2,21 млн м</a:t>
          </a:r>
          <a:r>
            <a:rPr lang="ru-RU" sz="2000" dirty="0" smtClean="0">
              <a:solidFill>
                <a:schemeClr val="bg1"/>
              </a:solidFill>
              <a:latin typeface="+mn-lt"/>
            </a:rPr>
            <a:t>³</a:t>
          </a:r>
        </a:p>
        <a:p>
          <a:pPr lvl="0" defTabSz="711200">
            <a:spcAft>
              <a:spcPct val="35000"/>
            </a:spcAft>
          </a:pPr>
          <a:endParaRPr lang="ru-RU" sz="2000" dirty="0">
            <a:solidFill>
              <a:schemeClr val="bg1"/>
            </a:solidFill>
            <a:latin typeface="+mn-lt"/>
          </a:endParaRPr>
        </a:p>
      </dgm:t>
    </dgm:pt>
    <dgm:pt modelId="{B112FA8D-BBE6-4588-B79C-3E0EEF0AC641}" type="parTrans" cxnId="{C3A359C0-204D-4183-BA71-9AA9BCEE909D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+mn-lt"/>
          </a:endParaRPr>
        </a:p>
      </dgm:t>
    </dgm:pt>
    <dgm:pt modelId="{BE1760B6-D1D7-448D-B57A-E28612B4A68E}" type="sibTrans" cxnId="{C3A359C0-204D-4183-BA71-9AA9BCEE909D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+mn-lt"/>
          </a:endParaRPr>
        </a:p>
      </dgm:t>
    </dgm:pt>
    <dgm:pt modelId="{D3515938-FDE4-450B-8A88-21523EEFE4A3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spc="-5" dirty="0" smtClean="0">
              <a:solidFill>
                <a:schemeClr val="bg1"/>
              </a:solidFill>
              <a:latin typeface="+mn-lt"/>
              <a:cs typeface="Microsoft Sans Serif"/>
            </a:rPr>
            <a:t>Знам'янське ВКГ</a:t>
          </a:r>
          <a:r>
            <a:rPr lang="uk-UA" sz="2000" spc="-5" dirty="0" smtClean="0">
              <a:solidFill>
                <a:schemeClr val="bg1"/>
              </a:solidFill>
              <a:latin typeface="+mn-lt"/>
              <a:cs typeface="Microsoft Sans Serif"/>
            </a:rPr>
            <a:t> – 0,493 млн м</a:t>
          </a:r>
          <a:r>
            <a:rPr lang="ru-RU" sz="2000" dirty="0" smtClean="0">
              <a:solidFill>
                <a:schemeClr val="bg1"/>
              </a:solidFill>
              <a:latin typeface="+mn-lt"/>
            </a:rPr>
            <a:t>³</a:t>
          </a:r>
        </a:p>
        <a:p>
          <a:pPr lvl="0" defTabSz="844550">
            <a:spcAft>
              <a:spcPct val="35000"/>
            </a:spcAft>
          </a:pPr>
          <a:endParaRPr lang="ru-RU" sz="2000" dirty="0">
            <a:solidFill>
              <a:schemeClr val="bg1"/>
            </a:solidFill>
            <a:latin typeface="+mn-lt"/>
          </a:endParaRPr>
        </a:p>
      </dgm:t>
    </dgm:pt>
    <dgm:pt modelId="{75CCA5A9-5421-432F-BA51-AD867836965D}" type="parTrans" cxnId="{78FEBEF1-9AD6-4DC4-BE1E-A3C0FA727FC0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+mn-lt"/>
          </a:endParaRPr>
        </a:p>
      </dgm:t>
    </dgm:pt>
    <dgm:pt modelId="{49D6DC6C-F4D3-47B4-9F61-F7AFC3E7F258}" type="sibTrans" cxnId="{78FEBEF1-9AD6-4DC4-BE1E-A3C0FA727FC0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+mn-lt"/>
          </a:endParaRPr>
        </a:p>
      </dgm:t>
    </dgm:pt>
    <dgm:pt modelId="{9F648436-821D-474A-830E-7619AA41E28C}">
      <dgm:prSet phldrT="[Текст]" custT="1"/>
      <dgm:spPr/>
      <dgm:t>
        <a:bodyPr/>
        <a:lstStyle/>
        <a:p>
          <a:r>
            <a:rPr lang="ru-RU" sz="2000" spc="-5" dirty="0" err="1" smtClean="0">
              <a:solidFill>
                <a:schemeClr val="bg1"/>
              </a:solidFill>
              <a:latin typeface="+mn-lt"/>
              <a:cs typeface="Microsoft Sans Serif"/>
            </a:rPr>
            <a:t>Смолінське</a:t>
          </a:r>
          <a:r>
            <a:rPr lang="ru-RU" sz="2000" spc="-5" dirty="0" smtClean="0">
              <a:solidFill>
                <a:schemeClr val="bg1"/>
              </a:solidFill>
              <a:latin typeface="+mn-lt"/>
              <a:cs typeface="Microsoft Sans Serif"/>
            </a:rPr>
            <a:t> ВКГ</a:t>
          </a:r>
          <a:r>
            <a:rPr lang="uk-UA" sz="2000" spc="-5" dirty="0" smtClean="0">
              <a:solidFill>
                <a:schemeClr val="bg1"/>
              </a:solidFill>
              <a:latin typeface="+mn-lt"/>
              <a:cs typeface="Microsoft Sans Serif"/>
            </a:rPr>
            <a:t> – 0,234 млн м</a:t>
          </a:r>
          <a:r>
            <a:rPr lang="ru-RU" sz="2000" dirty="0" smtClean="0">
              <a:solidFill>
                <a:schemeClr val="bg1"/>
              </a:solidFill>
              <a:latin typeface="+mn-lt"/>
            </a:rPr>
            <a:t>³</a:t>
          </a:r>
          <a:endParaRPr lang="ru-RU" sz="2000" dirty="0">
            <a:solidFill>
              <a:schemeClr val="bg1"/>
            </a:solidFill>
            <a:latin typeface="+mn-lt"/>
          </a:endParaRPr>
        </a:p>
      </dgm:t>
    </dgm:pt>
    <dgm:pt modelId="{D7315028-0E6D-4101-BC31-E1A834B0156F}" type="parTrans" cxnId="{CA8A7D84-B86E-4833-8C09-32F30E850875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+mn-lt"/>
          </a:endParaRPr>
        </a:p>
      </dgm:t>
    </dgm:pt>
    <dgm:pt modelId="{63F3E10D-63AA-4B68-AF6E-CB24AB77325F}" type="sibTrans" cxnId="{CA8A7D84-B86E-4833-8C09-32F30E850875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+mn-lt"/>
          </a:endParaRPr>
        </a:p>
      </dgm:t>
    </dgm:pt>
    <dgm:pt modelId="{54E4ABB3-D8BC-404C-9128-E68316C2CCC8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  <a:latin typeface="+mn-lt"/>
            </a:rPr>
            <a:t>ДП «</a:t>
          </a:r>
          <a:r>
            <a:rPr lang="ru-RU" sz="2000" dirty="0" err="1" smtClean="0">
              <a:solidFill>
                <a:schemeClr val="bg1"/>
              </a:solidFill>
              <a:latin typeface="+mn-lt"/>
            </a:rPr>
            <a:t>СхідГЗК</a:t>
          </a:r>
          <a:r>
            <a:rPr lang="ru-RU" sz="2000" dirty="0" smtClean="0">
              <a:solidFill>
                <a:schemeClr val="bg1"/>
              </a:solidFill>
              <a:latin typeface="+mn-lt"/>
            </a:rPr>
            <a:t>» </a:t>
          </a:r>
          <a:r>
            <a:rPr lang="ru-RU" sz="2000" dirty="0" err="1" smtClean="0">
              <a:solidFill>
                <a:schemeClr val="bg1"/>
              </a:solidFill>
              <a:latin typeface="+mn-lt"/>
            </a:rPr>
            <a:t>Інгульська</a:t>
          </a:r>
          <a:r>
            <a:rPr lang="ru-RU" sz="2000" dirty="0" smtClean="0">
              <a:solidFill>
                <a:schemeClr val="bg1"/>
              </a:solidFill>
              <a:latin typeface="+mn-lt"/>
            </a:rPr>
            <a:t> шахта – </a:t>
          </a:r>
        </a:p>
        <a:p>
          <a:r>
            <a:rPr lang="ru-RU" sz="2000" dirty="0" smtClean="0">
              <a:solidFill>
                <a:schemeClr val="bg1"/>
              </a:solidFill>
              <a:latin typeface="+mn-lt"/>
            </a:rPr>
            <a:t>2,604 </a:t>
          </a:r>
          <a:r>
            <a:rPr lang="uk-UA" sz="2000" spc="-5" dirty="0" smtClean="0">
              <a:solidFill>
                <a:schemeClr val="bg1"/>
              </a:solidFill>
              <a:latin typeface="+mn-lt"/>
              <a:cs typeface="Microsoft Sans Serif"/>
            </a:rPr>
            <a:t>млн м</a:t>
          </a:r>
          <a:r>
            <a:rPr lang="ru-RU" sz="2000" dirty="0" smtClean="0">
              <a:solidFill>
                <a:schemeClr val="bg1"/>
              </a:solidFill>
              <a:latin typeface="+mn-lt"/>
            </a:rPr>
            <a:t>³</a:t>
          </a:r>
          <a:endParaRPr lang="ru-RU" sz="2000" dirty="0">
            <a:solidFill>
              <a:schemeClr val="bg1"/>
            </a:solidFill>
            <a:latin typeface="+mn-lt"/>
          </a:endParaRPr>
        </a:p>
      </dgm:t>
    </dgm:pt>
    <dgm:pt modelId="{5792D6B8-A6A5-4813-B2C3-864751D3A40F}" type="parTrans" cxnId="{667FE023-3004-42AA-AEBF-0528D17A64E0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+mn-lt"/>
          </a:endParaRPr>
        </a:p>
      </dgm:t>
    </dgm:pt>
    <dgm:pt modelId="{26EC923B-E6FA-4A14-9E3E-3930DB1455EE}" type="sibTrans" cxnId="{667FE023-3004-42AA-AEBF-0528D17A64E0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+mn-lt"/>
          </a:endParaRPr>
        </a:p>
      </dgm:t>
    </dgm:pt>
    <dgm:pt modelId="{BB64DF9D-374E-4A3C-A082-BDED8F0AA0B5}" type="pres">
      <dgm:prSet presAssocID="{9D291ED7-FE44-4496-B88A-6CAADECD668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F3771FF-D871-49AA-BE5C-A92577392DBF}" type="pres">
      <dgm:prSet presAssocID="{B5F17E54-4FB3-4A23-9BC4-4D509E1D8E44}" presName="comp" presStyleCnt="0"/>
      <dgm:spPr/>
    </dgm:pt>
    <dgm:pt modelId="{D952C032-F1D1-4694-B8E5-FDEC0D2F5328}" type="pres">
      <dgm:prSet presAssocID="{B5F17E54-4FB3-4A23-9BC4-4D509E1D8E44}" presName="box" presStyleLbl="node1" presStyleIdx="0" presStyleCnt="5"/>
      <dgm:spPr/>
      <dgm:t>
        <a:bodyPr/>
        <a:lstStyle/>
        <a:p>
          <a:endParaRPr lang="ru-RU"/>
        </a:p>
      </dgm:t>
    </dgm:pt>
    <dgm:pt modelId="{E85814E1-C04E-4A5D-B16E-F6A31B4B0F39}" type="pres">
      <dgm:prSet presAssocID="{B5F17E54-4FB3-4A23-9BC4-4D509E1D8E44}" presName="img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0F547B48-5127-4BBB-8A2B-E73FFAB375D1}" type="pres">
      <dgm:prSet presAssocID="{B5F17E54-4FB3-4A23-9BC4-4D509E1D8E44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0D3BB6-D4F5-4EC9-951D-4A0B35A83DBF}" type="pres">
      <dgm:prSet presAssocID="{A4184B69-7231-40C1-92A8-25D94CE3B6D8}" presName="spacer" presStyleCnt="0"/>
      <dgm:spPr/>
    </dgm:pt>
    <dgm:pt modelId="{31E6CD75-5F87-4A13-BD41-3684CBB3ACB6}" type="pres">
      <dgm:prSet presAssocID="{3EE5FB5A-F7EA-4A17-9235-36D82314E065}" presName="comp" presStyleCnt="0"/>
      <dgm:spPr/>
    </dgm:pt>
    <dgm:pt modelId="{6BB49F19-8DA0-4B72-B0E6-0F6FF16DA2CA}" type="pres">
      <dgm:prSet presAssocID="{3EE5FB5A-F7EA-4A17-9235-36D82314E065}" presName="box" presStyleLbl="node1" presStyleIdx="1" presStyleCnt="5"/>
      <dgm:spPr/>
      <dgm:t>
        <a:bodyPr/>
        <a:lstStyle/>
        <a:p>
          <a:endParaRPr lang="ru-RU"/>
        </a:p>
      </dgm:t>
    </dgm:pt>
    <dgm:pt modelId="{82A73DC3-3690-4CCD-B8B0-EC77B342A0CE}" type="pres">
      <dgm:prSet presAssocID="{3EE5FB5A-F7EA-4A17-9235-36D82314E065}" presName="img" presStyleLbl="fgImgPlace1" presStyleIdx="1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C9EAEBCC-B98C-491E-A476-A86D136093D7}" type="pres">
      <dgm:prSet presAssocID="{3EE5FB5A-F7EA-4A17-9235-36D82314E065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066F83-3C46-4F93-B7B7-B7793538D6E1}" type="pres">
      <dgm:prSet presAssocID="{BE1760B6-D1D7-448D-B57A-E28612B4A68E}" presName="spacer" presStyleCnt="0"/>
      <dgm:spPr/>
    </dgm:pt>
    <dgm:pt modelId="{2285A3CA-BD84-411C-95FC-8D07488C3EFA}" type="pres">
      <dgm:prSet presAssocID="{D3515938-FDE4-450B-8A88-21523EEFE4A3}" presName="comp" presStyleCnt="0"/>
      <dgm:spPr/>
    </dgm:pt>
    <dgm:pt modelId="{95152876-A85C-4F0C-BF79-A5D5AFBA5510}" type="pres">
      <dgm:prSet presAssocID="{D3515938-FDE4-450B-8A88-21523EEFE4A3}" presName="box" presStyleLbl="node1" presStyleIdx="2" presStyleCnt="5"/>
      <dgm:spPr/>
      <dgm:t>
        <a:bodyPr/>
        <a:lstStyle/>
        <a:p>
          <a:endParaRPr lang="ru-RU"/>
        </a:p>
      </dgm:t>
    </dgm:pt>
    <dgm:pt modelId="{771EF140-15C6-46EC-BA66-4CB7B6290A5D}" type="pres">
      <dgm:prSet presAssocID="{D3515938-FDE4-450B-8A88-21523EEFE4A3}" presName="img" presStyleLbl="fgImgPlace1" presStyleIdx="2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54122985-E6C4-4DB5-A31B-B8342331044D}" type="pres">
      <dgm:prSet presAssocID="{D3515938-FDE4-450B-8A88-21523EEFE4A3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558AB1-1FCC-49D9-8183-B2361A494987}" type="pres">
      <dgm:prSet presAssocID="{49D6DC6C-F4D3-47B4-9F61-F7AFC3E7F258}" presName="spacer" presStyleCnt="0"/>
      <dgm:spPr/>
    </dgm:pt>
    <dgm:pt modelId="{77333B85-DE60-49AD-A2CA-3394A274F093}" type="pres">
      <dgm:prSet presAssocID="{9F648436-821D-474A-830E-7619AA41E28C}" presName="comp" presStyleCnt="0"/>
      <dgm:spPr/>
    </dgm:pt>
    <dgm:pt modelId="{B3D7ED0E-0554-4896-87A0-2F28B75D3742}" type="pres">
      <dgm:prSet presAssocID="{9F648436-821D-474A-830E-7619AA41E28C}" presName="box" presStyleLbl="node1" presStyleIdx="3" presStyleCnt="5"/>
      <dgm:spPr/>
      <dgm:t>
        <a:bodyPr/>
        <a:lstStyle/>
        <a:p>
          <a:endParaRPr lang="ru-RU"/>
        </a:p>
      </dgm:t>
    </dgm:pt>
    <dgm:pt modelId="{0A9F80AB-F28B-4CE1-A206-DC482A506B18}" type="pres">
      <dgm:prSet presAssocID="{9F648436-821D-474A-830E-7619AA41E28C}" presName="img" presStyleLbl="fgImgPlace1" presStyleIdx="3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482DCC39-9F8A-4796-9910-42D3A72021C7}" type="pres">
      <dgm:prSet presAssocID="{9F648436-821D-474A-830E-7619AA41E28C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AA99B2-60DB-47B7-96D8-85F98E38FAC4}" type="pres">
      <dgm:prSet presAssocID="{63F3E10D-63AA-4B68-AF6E-CB24AB77325F}" presName="spacer" presStyleCnt="0"/>
      <dgm:spPr/>
    </dgm:pt>
    <dgm:pt modelId="{B190FF72-7A46-46AD-B91E-0F8FAE23453D}" type="pres">
      <dgm:prSet presAssocID="{54E4ABB3-D8BC-404C-9128-E68316C2CCC8}" presName="comp" presStyleCnt="0"/>
      <dgm:spPr/>
    </dgm:pt>
    <dgm:pt modelId="{20199466-152D-4A61-B5FA-94C4E5B7B83D}" type="pres">
      <dgm:prSet presAssocID="{54E4ABB3-D8BC-404C-9128-E68316C2CCC8}" presName="box" presStyleLbl="node1" presStyleIdx="4" presStyleCnt="5"/>
      <dgm:spPr/>
      <dgm:t>
        <a:bodyPr/>
        <a:lstStyle/>
        <a:p>
          <a:endParaRPr lang="ru-RU"/>
        </a:p>
      </dgm:t>
    </dgm:pt>
    <dgm:pt modelId="{2F93654F-7531-4DFF-BFDD-2C59CBD0E9DE}" type="pres">
      <dgm:prSet presAssocID="{54E4ABB3-D8BC-404C-9128-E68316C2CCC8}" presName="img" presStyleLbl="fgImgPlace1" presStyleIdx="4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CDC26348-768C-4B36-84B8-7784A6AA280E}" type="pres">
      <dgm:prSet presAssocID="{54E4ABB3-D8BC-404C-9128-E68316C2CCC8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5AFA836-67E5-4D08-8B6D-8D2394444579}" type="presOf" srcId="{9F648436-821D-474A-830E-7619AA41E28C}" destId="{482DCC39-9F8A-4796-9910-42D3A72021C7}" srcOrd="1" destOrd="0" presId="urn:microsoft.com/office/officeart/2005/8/layout/vList4"/>
    <dgm:cxn modelId="{C6D27EDB-9BE8-4477-A823-6397B9C96DCF}" type="presOf" srcId="{3EE5FB5A-F7EA-4A17-9235-36D82314E065}" destId="{6BB49F19-8DA0-4B72-B0E6-0F6FF16DA2CA}" srcOrd="0" destOrd="0" presId="urn:microsoft.com/office/officeart/2005/8/layout/vList4"/>
    <dgm:cxn modelId="{A9BFECD3-4227-4B23-8F8F-4055760F0B8B}" type="presOf" srcId="{B5F17E54-4FB3-4A23-9BC4-4D509E1D8E44}" destId="{0F547B48-5127-4BBB-8A2B-E73FFAB375D1}" srcOrd="1" destOrd="0" presId="urn:microsoft.com/office/officeart/2005/8/layout/vList4"/>
    <dgm:cxn modelId="{4BEED2CE-DF04-4A59-A643-573C3E9AA055}" type="presOf" srcId="{3EE5FB5A-F7EA-4A17-9235-36D82314E065}" destId="{C9EAEBCC-B98C-491E-A476-A86D136093D7}" srcOrd="1" destOrd="0" presId="urn:microsoft.com/office/officeart/2005/8/layout/vList4"/>
    <dgm:cxn modelId="{C3A359C0-204D-4183-BA71-9AA9BCEE909D}" srcId="{9D291ED7-FE44-4496-B88A-6CAADECD668E}" destId="{3EE5FB5A-F7EA-4A17-9235-36D82314E065}" srcOrd="1" destOrd="0" parTransId="{B112FA8D-BBE6-4588-B79C-3E0EEF0AC641}" sibTransId="{BE1760B6-D1D7-448D-B57A-E28612B4A68E}"/>
    <dgm:cxn modelId="{A28A15BA-5873-47F1-992D-B4F2CF57E5FF}" type="presOf" srcId="{D3515938-FDE4-450B-8A88-21523EEFE4A3}" destId="{54122985-E6C4-4DB5-A31B-B8342331044D}" srcOrd="1" destOrd="0" presId="urn:microsoft.com/office/officeart/2005/8/layout/vList4"/>
    <dgm:cxn modelId="{03339F9A-A6AC-4BBC-8219-7167AF8BABF2}" type="presOf" srcId="{B5F17E54-4FB3-4A23-9BC4-4D509E1D8E44}" destId="{D952C032-F1D1-4694-B8E5-FDEC0D2F5328}" srcOrd="0" destOrd="0" presId="urn:microsoft.com/office/officeart/2005/8/layout/vList4"/>
    <dgm:cxn modelId="{040804A3-CD1F-45E6-B231-817DDC5BEC29}" type="presOf" srcId="{54E4ABB3-D8BC-404C-9128-E68316C2CCC8}" destId="{CDC26348-768C-4B36-84B8-7784A6AA280E}" srcOrd="1" destOrd="0" presId="urn:microsoft.com/office/officeart/2005/8/layout/vList4"/>
    <dgm:cxn modelId="{4F9D18B2-3454-4C36-9A37-ABFD66A60647}" type="presOf" srcId="{54E4ABB3-D8BC-404C-9128-E68316C2CCC8}" destId="{20199466-152D-4A61-B5FA-94C4E5B7B83D}" srcOrd="0" destOrd="0" presId="urn:microsoft.com/office/officeart/2005/8/layout/vList4"/>
    <dgm:cxn modelId="{CA8A7D84-B86E-4833-8C09-32F30E850875}" srcId="{9D291ED7-FE44-4496-B88A-6CAADECD668E}" destId="{9F648436-821D-474A-830E-7619AA41E28C}" srcOrd="3" destOrd="0" parTransId="{D7315028-0E6D-4101-BC31-E1A834B0156F}" sibTransId="{63F3E10D-63AA-4B68-AF6E-CB24AB77325F}"/>
    <dgm:cxn modelId="{667FE023-3004-42AA-AEBF-0528D17A64E0}" srcId="{9D291ED7-FE44-4496-B88A-6CAADECD668E}" destId="{54E4ABB3-D8BC-404C-9128-E68316C2CCC8}" srcOrd="4" destOrd="0" parTransId="{5792D6B8-A6A5-4813-B2C3-864751D3A40F}" sibTransId="{26EC923B-E6FA-4A14-9E3E-3930DB1455EE}"/>
    <dgm:cxn modelId="{C50EF37D-CE08-435C-8FFD-6572590DD7F1}" type="presOf" srcId="{D3515938-FDE4-450B-8A88-21523EEFE4A3}" destId="{95152876-A85C-4F0C-BF79-A5D5AFBA5510}" srcOrd="0" destOrd="0" presId="urn:microsoft.com/office/officeart/2005/8/layout/vList4"/>
    <dgm:cxn modelId="{D2FA3F9F-48D6-4132-9A13-9200EA7502F4}" srcId="{9D291ED7-FE44-4496-B88A-6CAADECD668E}" destId="{B5F17E54-4FB3-4A23-9BC4-4D509E1D8E44}" srcOrd="0" destOrd="0" parTransId="{CAEF058F-70DA-49F0-9879-D154E21DFBDE}" sibTransId="{A4184B69-7231-40C1-92A8-25D94CE3B6D8}"/>
    <dgm:cxn modelId="{04C60D51-E6D3-431D-BA6B-3E53BED4E698}" type="presOf" srcId="{9D291ED7-FE44-4496-B88A-6CAADECD668E}" destId="{BB64DF9D-374E-4A3C-A082-BDED8F0AA0B5}" srcOrd="0" destOrd="0" presId="urn:microsoft.com/office/officeart/2005/8/layout/vList4"/>
    <dgm:cxn modelId="{78FEBEF1-9AD6-4DC4-BE1E-A3C0FA727FC0}" srcId="{9D291ED7-FE44-4496-B88A-6CAADECD668E}" destId="{D3515938-FDE4-450B-8A88-21523EEFE4A3}" srcOrd="2" destOrd="0" parTransId="{75CCA5A9-5421-432F-BA51-AD867836965D}" sibTransId="{49D6DC6C-F4D3-47B4-9F61-F7AFC3E7F258}"/>
    <dgm:cxn modelId="{FFBBAC2A-67FC-42DB-9927-A3C910F9409B}" type="presOf" srcId="{9F648436-821D-474A-830E-7619AA41E28C}" destId="{B3D7ED0E-0554-4896-87A0-2F28B75D3742}" srcOrd="0" destOrd="0" presId="urn:microsoft.com/office/officeart/2005/8/layout/vList4"/>
    <dgm:cxn modelId="{942533EF-B81A-479A-854F-47B38EC531AD}" type="presParOf" srcId="{BB64DF9D-374E-4A3C-A082-BDED8F0AA0B5}" destId="{8F3771FF-D871-49AA-BE5C-A92577392DBF}" srcOrd="0" destOrd="0" presId="urn:microsoft.com/office/officeart/2005/8/layout/vList4"/>
    <dgm:cxn modelId="{DA5F9B5A-F3B4-44A4-B56F-1746425D072E}" type="presParOf" srcId="{8F3771FF-D871-49AA-BE5C-A92577392DBF}" destId="{D952C032-F1D1-4694-B8E5-FDEC0D2F5328}" srcOrd="0" destOrd="0" presId="urn:microsoft.com/office/officeart/2005/8/layout/vList4"/>
    <dgm:cxn modelId="{8902BDDF-CBB8-4CEB-A602-16BA3A9B9FFB}" type="presParOf" srcId="{8F3771FF-D871-49AA-BE5C-A92577392DBF}" destId="{E85814E1-C04E-4A5D-B16E-F6A31B4B0F39}" srcOrd="1" destOrd="0" presId="urn:microsoft.com/office/officeart/2005/8/layout/vList4"/>
    <dgm:cxn modelId="{2062C155-704B-455F-BC99-10E674FAC773}" type="presParOf" srcId="{8F3771FF-D871-49AA-BE5C-A92577392DBF}" destId="{0F547B48-5127-4BBB-8A2B-E73FFAB375D1}" srcOrd="2" destOrd="0" presId="urn:microsoft.com/office/officeart/2005/8/layout/vList4"/>
    <dgm:cxn modelId="{56D4B048-03CB-4C1F-A3B5-7318BF866DDF}" type="presParOf" srcId="{BB64DF9D-374E-4A3C-A082-BDED8F0AA0B5}" destId="{750D3BB6-D4F5-4EC9-951D-4A0B35A83DBF}" srcOrd="1" destOrd="0" presId="urn:microsoft.com/office/officeart/2005/8/layout/vList4"/>
    <dgm:cxn modelId="{8D1B530C-B3EB-42DB-A329-1A6027774F75}" type="presParOf" srcId="{BB64DF9D-374E-4A3C-A082-BDED8F0AA0B5}" destId="{31E6CD75-5F87-4A13-BD41-3684CBB3ACB6}" srcOrd="2" destOrd="0" presId="urn:microsoft.com/office/officeart/2005/8/layout/vList4"/>
    <dgm:cxn modelId="{4FCE5BD7-F57A-47A0-B25A-9B82114768CE}" type="presParOf" srcId="{31E6CD75-5F87-4A13-BD41-3684CBB3ACB6}" destId="{6BB49F19-8DA0-4B72-B0E6-0F6FF16DA2CA}" srcOrd="0" destOrd="0" presId="urn:microsoft.com/office/officeart/2005/8/layout/vList4"/>
    <dgm:cxn modelId="{BBA0DD45-32D0-4075-83C6-F4951AF60455}" type="presParOf" srcId="{31E6CD75-5F87-4A13-BD41-3684CBB3ACB6}" destId="{82A73DC3-3690-4CCD-B8B0-EC77B342A0CE}" srcOrd="1" destOrd="0" presId="urn:microsoft.com/office/officeart/2005/8/layout/vList4"/>
    <dgm:cxn modelId="{4C18CEC3-CD73-4BE7-8C49-4102EEC25DEF}" type="presParOf" srcId="{31E6CD75-5F87-4A13-BD41-3684CBB3ACB6}" destId="{C9EAEBCC-B98C-491E-A476-A86D136093D7}" srcOrd="2" destOrd="0" presId="urn:microsoft.com/office/officeart/2005/8/layout/vList4"/>
    <dgm:cxn modelId="{0BC8150E-DDB5-4B3C-977B-BEE6BEEB244F}" type="presParOf" srcId="{BB64DF9D-374E-4A3C-A082-BDED8F0AA0B5}" destId="{2D066F83-3C46-4F93-B7B7-B7793538D6E1}" srcOrd="3" destOrd="0" presId="urn:microsoft.com/office/officeart/2005/8/layout/vList4"/>
    <dgm:cxn modelId="{068DBBBA-896C-4203-8E76-1CE2A010FD17}" type="presParOf" srcId="{BB64DF9D-374E-4A3C-A082-BDED8F0AA0B5}" destId="{2285A3CA-BD84-411C-95FC-8D07488C3EFA}" srcOrd="4" destOrd="0" presId="urn:microsoft.com/office/officeart/2005/8/layout/vList4"/>
    <dgm:cxn modelId="{DBC3EA53-BBEC-4404-BCD0-D2E70FA3E6E1}" type="presParOf" srcId="{2285A3CA-BD84-411C-95FC-8D07488C3EFA}" destId="{95152876-A85C-4F0C-BF79-A5D5AFBA5510}" srcOrd="0" destOrd="0" presId="urn:microsoft.com/office/officeart/2005/8/layout/vList4"/>
    <dgm:cxn modelId="{58CCEAB8-10E4-4423-8637-3C4672F7CB6E}" type="presParOf" srcId="{2285A3CA-BD84-411C-95FC-8D07488C3EFA}" destId="{771EF140-15C6-46EC-BA66-4CB7B6290A5D}" srcOrd="1" destOrd="0" presId="urn:microsoft.com/office/officeart/2005/8/layout/vList4"/>
    <dgm:cxn modelId="{A243FE53-7EAD-4E4C-A641-13605187DE1E}" type="presParOf" srcId="{2285A3CA-BD84-411C-95FC-8D07488C3EFA}" destId="{54122985-E6C4-4DB5-A31B-B8342331044D}" srcOrd="2" destOrd="0" presId="urn:microsoft.com/office/officeart/2005/8/layout/vList4"/>
    <dgm:cxn modelId="{A5ED817E-7AD6-4FE8-8B45-E9B8915CD781}" type="presParOf" srcId="{BB64DF9D-374E-4A3C-A082-BDED8F0AA0B5}" destId="{16558AB1-1FCC-49D9-8183-B2361A494987}" srcOrd="5" destOrd="0" presId="urn:microsoft.com/office/officeart/2005/8/layout/vList4"/>
    <dgm:cxn modelId="{788A3339-7D3F-4BA7-9BC8-213508E43B48}" type="presParOf" srcId="{BB64DF9D-374E-4A3C-A082-BDED8F0AA0B5}" destId="{77333B85-DE60-49AD-A2CA-3394A274F093}" srcOrd="6" destOrd="0" presId="urn:microsoft.com/office/officeart/2005/8/layout/vList4"/>
    <dgm:cxn modelId="{B75E5D66-2EAD-49F3-8209-30B77615D25B}" type="presParOf" srcId="{77333B85-DE60-49AD-A2CA-3394A274F093}" destId="{B3D7ED0E-0554-4896-87A0-2F28B75D3742}" srcOrd="0" destOrd="0" presId="urn:microsoft.com/office/officeart/2005/8/layout/vList4"/>
    <dgm:cxn modelId="{AE8D2F64-0C0F-47A6-815D-3D40D87F60D6}" type="presParOf" srcId="{77333B85-DE60-49AD-A2CA-3394A274F093}" destId="{0A9F80AB-F28B-4CE1-A206-DC482A506B18}" srcOrd="1" destOrd="0" presId="urn:microsoft.com/office/officeart/2005/8/layout/vList4"/>
    <dgm:cxn modelId="{468BA85A-46CB-4A59-A815-E93974DB1EC1}" type="presParOf" srcId="{77333B85-DE60-49AD-A2CA-3394A274F093}" destId="{482DCC39-9F8A-4796-9910-42D3A72021C7}" srcOrd="2" destOrd="0" presId="urn:microsoft.com/office/officeart/2005/8/layout/vList4"/>
    <dgm:cxn modelId="{CEC2828A-74D5-4248-8F2E-4939CB607EFA}" type="presParOf" srcId="{BB64DF9D-374E-4A3C-A082-BDED8F0AA0B5}" destId="{DCAA99B2-60DB-47B7-96D8-85F98E38FAC4}" srcOrd="7" destOrd="0" presId="urn:microsoft.com/office/officeart/2005/8/layout/vList4"/>
    <dgm:cxn modelId="{451404E7-94E3-4167-AD7E-1C38EFCC6C9D}" type="presParOf" srcId="{BB64DF9D-374E-4A3C-A082-BDED8F0AA0B5}" destId="{B190FF72-7A46-46AD-B91E-0F8FAE23453D}" srcOrd="8" destOrd="0" presId="urn:microsoft.com/office/officeart/2005/8/layout/vList4"/>
    <dgm:cxn modelId="{CDCA343C-A305-4C67-B70E-F16BF0B80315}" type="presParOf" srcId="{B190FF72-7A46-46AD-B91E-0F8FAE23453D}" destId="{20199466-152D-4A61-B5FA-94C4E5B7B83D}" srcOrd="0" destOrd="0" presId="urn:microsoft.com/office/officeart/2005/8/layout/vList4"/>
    <dgm:cxn modelId="{7A79E4C4-82D2-4014-B67D-9B8266D4D779}" type="presParOf" srcId="{B190FF72-7A46-46AD-B91E-0F8FAE23453D}" destId="{2F93654F-7531-4DFF-BFDD-2C59CBD0E9DE}" srcOrd="1" destOrd="0" presId="urn:microsoft.com/office/officeart/2005/8/layout/vList4"/>
    <dgm:cxn modelId="{36C5EF03-F82B-457A-989B-72AE21B38581}" type="presParOf" srcId="{B190FF72-7A46-46AD-B91E-0F8FAE23453D}" destId="{CDC26348-768C-4B36-84B8-7784A6AA280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52C032-F1D1-4694-B8E5-FDEC0D2F5328}">
      <dsp:nvSpPr>
        <dsp:cNvPr id="0" name=""/>
        <dsp:cNvSpPr/>
      </dsp:nvSpPr>
      <dsp:spPr>
        <a:xfrm>
          <a:off x="0" y="0"/>
          <a:ext cx="5240215" cy="110792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000" kern="1200" spc="-5" dirty="0" smtClean="0">
              <a:solidFill>
                <a:schemeClr val="bg1"/>
              </a:solidFill>
              <a:latin typeface="+mn-lt"/>
              <a:cs typeface="Microsoft Sans Serif"/>
            </a:rPr>
            <a:t>Кропивницьке ВКГ - 9,903 млн м</a:t>
          </a:r>
          <a:r>
            <a:rPr lang="ru-RU" sz="2000" kern="1200" dirty="0" smtClean="0">
              <a:solidFill>
                <a:schemeClr val="bg1"/>
              </a:solidFill>
              <a:latin typeface="+mn-lt"/>
            </a:rPr>
            <a:t>³</a:t>
          </a:r>
          <a:endParaRPr lang="ru-RU" sz="2400" kern="1200" dirty="0" smtClean="0">
            <a:solidFill>
              <a:schemeClr val="bg1"/>
            </a:solidFill>
            <a:latin typeface="+mn-lt"/>
          </a:endParaRPr>
        </a:p>
        <a:p>
          <a:pPr lvl="0" algn="l" defTabSz="2266950">
            <a:spcBef>
              <a:spcPct val="0"/>
            </a:spcBef>
            <a:spcAft>
              <a:spcPct val="35000"/>
            </a:spcAft>
          </a:pPr>
          <a:endParaRPr lang="ru-RU" sz="2000" kern="1200" dirty="0">
            <a:solidFill>
              <a:schemeClr val="bg1"/>
            </a:solidFill>
            <a:latin typeface="+mn-lt"/>
          </a:endParaRPr>
        </a:p>
      </dsp:txBody>
      <dsp:txXfrm>
        <a:off x="1158835" y="0"/>
        <a:ext cx="4081380" cy="1107922"/>
      </dsp:txXfrm>
    </dsp:sp>
    <dsp:sp modelId="{E85814E1-C04E-4A5D-B16E-F6A31B4B0F39}">
      <dsp:nvSpPr>
        <dsp:cNvPr id="0" name=""/>
        <dsp:cNvSpPr/>
      </dsp:nvSpPr>
      <dsp:spPr>
        <a:xfrm>
          <a:off x="110792" y="110792"/>
          <a:ext cx="1048043" cy="88633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B49F19-8DA0-4B72-B0E6-0F6FF16DA2CA}">
      <dsp:nvSpPr>
        <dsp:cNvPr id="0" name=""/>
        <dsp:cNvSpPr/>
      </dsp:nvSpPr>
      <dsp:spPr>
        <a:xfrm>
          <a:off x="0" y="1218714"/>
          <a:ext cx="5240215" cy="110792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000" kern="1200" spc="-5" dirty="0" smtClean="0">
              <a:solidFill>
                <a:schemeClr val="bg1"/>
              </a:solidFill>
              <a:latin typeface="+mn-lt"/>
              <a:cs typeface="Microsoft Sans Serif"/>
            </a:rPr>
            <a:t>Олександрійське ВКГ - 2,21 млн м</a:t>
          </a:r>
          <a:r>
            <a:rPr lang="ru-RU" sz="2000" kern="1200" dirty="0" smtClean="0">
              <a:solidFill>
                <a:schemeClr val="bg1"/>
              </a:solidFill>
              <a:latin typeface="+mn-lt"/>
            </a:rPr>
            <a:t>³</a:t>
          </a:r>
        </a:p>
        <a:p>
          <a:pPr lvl="0" algn="l" defTabSz="711200">
            <a:spcBef>
              <a:spcPct val="0"/>
            </a:spcBef>
            <a:spcAft>
              <a:spcPct val="35000"/>
            </a:spcAft>
          </a:pPr>
          <a:endParaRPr lang="ru-RU" sz="2000" kern="1200" dirty="0">
            <a:solidFill>
              <a:schemeClr val="bg1"/>
            </a:solidFill>
            <a:latin typeface="+mn-lt"/>
          </a:endParaRPr>
        </a:p>
      </dsp:txBody>
      <dsp:txXfrm>
        <a:off x="1158835" y="1218714"/>
        <a:ext cx="4081380" cy="1107922"/>
      </dsp:txXfrm>
    </dsp:sp>
    <dsp:sp modelId="{82A73DC3-3690-4CCD-B8B0-EC77B342A0CE}">
      <dsp:nvSpPr>
        <dsp:cNvPr id="0" name=""/>
        <dsp:cNvSpPr/>
      </dsp:nvSpPr>
      <dsp:spPr>
        <a:xfrm>
          <a:off x="110792" y="1329506"/>
          <a:ext cx="1048043" cy="88633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152876-A85C-4F0C-BF79-A5D5AFBA5510}">
      <dsp:nvSpPr>
        <dsp:cNvPr id="0" name=""/>
        <dsp:cNvSpPr/>
      </dsp:nvSpPr>
      <dsp:spPr>
        <a:xfrm>
          <a:off x="0" y="2437428"/>
          <a:ext cx="5240215" cy="110792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spc="-5" dirty="0" smtClean="0">
              <a:solidFill>
                <a:schemeClr val="bg1"/>
              </a:solidFill>
              <a:latin typeface="+mn-lt"/>
              <a:cs typeface="Microsoft Sans Serif"/>
            </a:rPr>
            <a:t>Знам'янське ВКГ</a:t>
          </a:r>
          <a:r>
            <a:rPr lang="uk-UA" sz="2000" kern="1200" spc="-5" dirty="0" smtClean="0">
              <a:solidFill>
                <a:schemeClr val="bg1"/>
              </a:solidFill>
              <a:latin typeface="+mn-lt"/>
              <a:cs typeface="Microsoft Sans Serif"/>
            </a:rPr>
            <a:t> – 0,493 млн м</a:t>
          </a:r>
          <a:r>
            <a:rPr lang="ru-RU" sz="2000" kern="1200" dirty="0" smtClean="0">
              <a:solidFill>
                <a:schemeClr val="bg1"/>
              </a:solidFill>
              <a:latin typeface="+mn-lt"/>
            </a:rPr>
            <a:t>³</a:t>
          </a:r>
        </a:p>
        <a:p>
          <a:pPr lvl="0" algn="l" defTabSz="844550">
            <a:spcBef>
              <a:spcPct val="0"/>
            </a:spcBef>
            <a:spcAft>
              <a:spcPct val="35000"/>
            </a:spcAft>
          </a:pPr>
          <a:endParaRPr lang="ru-RU" sz="2000" kern="1200" dirty="0">
            <a:solidFill>
              <a:schemeClr val="bg1"/>
            </a:solidFill>
            <a:latin typeface="+mn-lt"/>
          </a:endParaRPr>
        </a:p>
      </dsp:txBody>
      <dsp:txXfrm>
        <a:off x="1158835" y="2437428"/>
        <a:ext cx="4081380" cy="1107922"/>
      </dsp:txXfrm>
    </dsp:sp>
    <dsp:sp modelId="{771EF140-15C6-46EC-BA66-4CB7B6290A5D}">
      <dsp:nvSpPr>
        <dsp:cNvPr id="0" name=""/>
        <dsp:cNvSpPr/>
      </dsp:nvSpPr>
      <dsp:spPr>
        <a:xfrm>
          <a:off x="110792" y="2548220"/>
          <a:ext cx="1048043" cy="88633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D7ED0E-0554-4896-87A0-2F28B75D3742}">
      <dsp:nvSpPr>
        <dsp:cNvPr id="0" name=""/>
        <dsp:cNvSpPr/>
      </dsp:nvSpPr>
      <dsp:spPr>
        <a:xfrm>
          <a:off x="0" y="3656142"/>
          <a:ext cx="5240215" cy="110792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pc="-5" dirty="0" err="1" smtClean="0">
              <a:solidFill>
                <a:schemeClr val="bg1"/>
              </a:solidFill>
              <a:latin typeface="+mn-lt"/>
              <a:cs typeface="Microsoft Sans Serif"/>
            </a:rPr>
            <a:t>Смолінське</a:t>
          </a:r>
          <a:r>
            <a:rPr lang="ru-RU" sz="2000" kern="1200" spc="-5" dirty="0" smtClean="0">
              <a:solidFill>
                <a:schemeClr val="bg1"/>
              </a:solidFill>
              <a:latin typeface="+mn-lt"/>
              <a:cs typeface="Microsoft Sans Serif"/>
            </a:rPr>
            <a:t> ВКГ</a:t>
          </a:r>
          <a:r>
            <a:rPr lang="uk-UA" sz="2000" kern="1200" spc="-5" dirty="0" smtClean="0">
              <a:solidFill>
                <a:schemeClr val="bg1"/>
              </a:solidFill>
              <a:latin typeface="+mn-lt"/>
              <a:cs typeface="Microsoft Sans Serif"/>
            </a:rPr>
            <a:t> – 0,234 млн м</a:t>
          </a:r>
          <a:r>
            <a:rPr lang="ru-RU" sz="2000" kern="1200" dirty="0" smtClean="0">
              <a:solidFill>
                <a:schemeClr val="bg1"/>
              </a:solidFill>
              <a:latin typeface="+mn-lt"/>
            </a:rPr>
            <a:t>³</a:t>
          </a:r>
          <a:endParaRPr lang="ru-RU" sz="2000" kern="1200" dirty="0">
            <a:solidFill>
              <a:schemeClr val="bg1"/>
            </a:solidFill>
            <a:latin typeface="+mn-lt"/>
          </a:endParaRPr>
        </a:p>
      </dsp:txBody>
      <dsp:txXfrm>
        <a:off x="1158835" y="3656142"/>
        <a:ext cx="4081380" cy="1107922"/>
      </dsp:txXfrm>
    </dsp:sp>
    <dsp:sp modelId="{0A9F80AB-F28B-4CE1-A206-DC482A506B18}">
      <dsp:nvSpPr>
        <dsp:cNvPr id="0" name=""/>
        <dsp:cNvSpPr/>
      </dsp:nvSpPr>
      <dsp:spPr>
        <a:xfrm>
          <a:off x="110792" y="3766935"/>
          <a:ext cx="1048043" cy="88633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199466-152D-4A61-B5FA-94C4E5B7B83D}">
      <dsp:nvSpPr>
        <dsp:cNvPr id="0" name=""/>
        <dsp:cNvSpPr/>
      </dsp:nvSpPr>
      <dsp:spPr>
        <a:xfrm>
          <a:off x="0" y="4874857"/>
          <a:ext cx="5240215" cy="110792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latin typeface="+mn-lt"/>
            </a:rPr>
            <a:t>ДП «</a:t>
          </a:r>
          <a:r>
            <a:rPr lang="ru-RU" sz="2000" kern="1200" dirty="0" err="1" smtClean="0">
              <a:solidFill>
                <a:schemeClr val="bg1"/>
              </a:solidFill>
              <a:latin typeface="+mn-lt"/>
            </a:rPr>
            <a:t>СхідГЗК</a:t>
          </a:r>
          <a:r>
            <a:rPr lang="ru-RU" sz="2000" kern="1200" dirty="0" smtClean="0">
              <a:solidFill>
                <a:schemeClr val="bg1"/>
              </a:solidFill>
              <a:latin typeface="+mn-lt"/>
            </a:rPr>
            <a:t>» </a:t>
          </a:r>
          <a:r>
            <a:rPr lang="ru-RU" sz="2000" kern="1200" dirty="0" err="1" smtClean="0">
              <a:solidFill>
                <a:schemeClr val="bg1"/>
              </a:solidFill>
              <a:latin typeface="+mn-lt"/>
            </a:rPr>
            <a:t>Інгульська</a:t>
          </a:r>
          <a:r>
            <a:rPr lang="ru-RU" sz="2000" kern="1200" dirty="0" smtClean="0">
              <a:solidFill>
                <a:schemeClr val="bg1"/>
              </a:solidFill>
              <a:latin typeface="+mn-lt"/>
            </a:rPr>
            <a:t> шахта –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latin typeface="+mn-lt"/>
            </a:rPr>
            <a:t>2,604 </a:t>
          </a:r>
          <a:r>
            <a:rPr lang="uk-UA" sz="2000" kern="1200" spc="-5" dirty="0" smtClean="0">
              <a:solidFill>
                <a:schemeClr val="bg1"/>
              </a:solidFill>
              <a:latin typeface="+mn-lt"/>
              <a:cs typeface="Microsoft Sans Serif"/>
            </a:rPr>
            <a:t>млн м</a:t>
          </a:r>
          <a:r>
            <a:rPr lang="ru-RU" sz="2000" kern="1200" dirty="0" smtClean="0">
              <a:solidFill>
                <a:schemeClr val="bg1"/>
              </a:solidFill>
              <a:latin typeface="+mn-lt"/>
            </a:rPr>
            <a:t>³</a:t>
          </a:r>
          <a:endParaRPr lang="ru-RU" sz="2000" kern="1200" dirty="0">
            <a:solidFill>
              <a:schemeClr val="bg1"/>
            </a:solidFill>
            <a:latin typeface="+mn-lt"/>
          </a:endParaRPr>
        </a:p>
      </dsp:txBody>
      <dsp:txXfrm>
        <a:off x="1158835" y="4874857"/>
        <a:ext cx="4081380" cy="1107922"/>
      </dsp:txXfrm>
    </dsp:sp>
    <dsp:sp modelId="{2F93654F-7531-4DFF-BFDD-2C59CBD0E9DE}">
      <dsp:nvSpPr>
        <dsp:cNvPr id="0" name=""/>
        <dsp:cNvSpPr/>
      </dsp:nvSpPr>
      <dsp:spPr>
        <a:xfrm>
          <a:off x="110792" y="4985649"/>
          <a:ext cx="1048043" cy="88633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26F85-BA1B-43EA-AE52-E660CCB7770B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3E88C3-DD6F-46D1-8EBB-36A71CE0F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89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2D1FF-4D2E-4595-A874-5663321EDB8F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7E932-8B93-4BE1-BD79-5FC2E851E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267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7E932-8B93-4BE1-BD79-5FC2E851E7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82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7E932-8B93-4BE1-BD79-5FC2E851E7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683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7E932-8B93-4BE1-BD79-5FC2E851E7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856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7E932-8B93-4BE1-BD79-5FC2E851E7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74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7E932-8B93-4BE1-BD79-5FC2E851E70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599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7E932-8B93-4BE1-BD79-5FC2E851E70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9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AE281-A75B-4B4E-B58A-2368248F1B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7E932-8B93-4BE1-BD79-5FC2E851E70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770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5203D-FBDD-4954-985D-D500024059FB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7ECE-B8CB-4178-A67B-99E06032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22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5203D-FBDD-4954-985D-D500024059FB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7ECE-B8CB-4178-A67B-99E06032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31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5203D-FBDD-4954-985D-D500024059FB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7ECE-B8CB-4178-A67B-99E06032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698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5203D-FBDD-4954-985D-D500024059FB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7ECE-B8CB-4178-A67B-99E06032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575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5203D-FBDD-4954-985D-D500024059FB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7ECE-B8CB-4178-A67B-99E06032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364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5203D-FBDD-4954-985D-D500024059FB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7ECE-B8CB-4178-A67B-99E06032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54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5203D-FBDD-4954-985D-D500024059FB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7ECE-B8CB-4178-A67B-99E06032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816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5203D-FBDD-4954-985D-D500024059FB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7ECE-B8CB-4178-A67B-99E06032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606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5203D-FBDD-4954-985D-D500024059FB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7ECE-B8CB-4178-A67B-99E06032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2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5203D-FBDD-4954-985D-D500024059FB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7ECE-B8CB-4178-A67B-99E06032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27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5203D-FBDD-4954-985D-D500024059FB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7ECE-B8CB-4178-A67B-99E06032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925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5203D-FBDD-4954-985D-D500024059FB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67ECE-B8CB-4178-A67B-99E060322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74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2"/>
          <p:cNvGrpSpPr/>
          <p:nvPr/>
        </p:nvGrpSpPr>
        <p:grpSpPr>
          <a:xfrm>
            <a:off x="0" y="509222"/>
            <a:ext cx="12192000" cy="5915025"/>
            <a:chOff x="0" y="161925"/>
            <a:chExt cx="12192000" cy="5915025"/>
          </a:xfrm>
        </p:grpSpPr>
        <p:sp>
          <p:nvSpPr>
            <p:cNvPr id="5" name="object 3"/>
            <p:cNvSpPr/>
            <p:nvPr/>
          </p:nvSpPr>
          <p:spPr>
            <a:xfrm>
              <a:off x="4819650" y="1495425"/>
              <a:ext cx="7372350" cy="3200400"/>
            </a:xfrm>
            <a:custGeom>
              <a:avLst/>
              <a:gdLst/>
              <a:ahLst/>
              <a:cxnLst/>
              <a:rect l="l" t="t" r="r" b="b"/>
              <a:pathLst>
                <a:path w="7372350" h="3200400">
                  <a:moveTo>
                    <a:pt x="7372350" y="0"/>
                  </a:moveTo>
                  <a:lnTo>
                    <a:pt x="0" y="0"/>
                  </a:lnTo>
                  <a:lnTo>
                    <a:pt x="0" y="3200400"/>
                  </a:lnTo>
                  <a:lnTo>
                    <a:pt x="7372350" y="3200400"/>
                  </a:lnTo>
                  <a:lnTo>
                    <a:pt x="7372350" y="0"/>
                  </a:lnTo>
                  <a:close/>
                </a:path>
              </a:pathLst>
            </a:custGeom>
            <a:solidFill>
              <a:srgbClr val="007468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007468"/>
                </a:solidFill>
              </a:endParaRPr>
            </a:p>
          </p:txBody>
        </p:sp>
        <p:pic>
          <p:nvPicPr>
            <p:cNvPr id="6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43249" y="161925"/>
              <a:ext cx="2952750" cy="5915025"/>
            </a:xfrm>
            <a:prstGeom prst="rect">
              <a:avLst/>
            </a:prstGeom>
          </p:spPr>
        </p:pic>
        <p:sp>
          <p:nvSpPr>
            <p:cNvPr id="7" name="object 5"/>
            <p:cNvSpPr/>
            <p:nvPr/>
          </p:nvSpPr>
          <p:spPr>
            <a:xfrm>
              <a:off x="552449" y="438150"/>
              <a:ext cx="5372100" cy="5372100"/>
            </a:xfrm>
            <a:custGeom>
              <a:avLst/>
              <a:gdLst/>
              <a:ahLst/>
              <a:cxnLst/>
              <a:rect l="l" t="t" r="r" b="b"/>
              <a:pathLst>
                <a:path w="5372100" h="5372100">
                  <a:moveTo>
                    <a:pt x="2686050" y="0"/>
                  </a:moveTo>
                  <a:lnTo>
                    <a:pt x="2637776" y="425"/>
                  </a:lnTo>
                  <a:lnTo>
                    <a:pt x="2589708" y="1695"/>
                  </a:lnTo>
                  <a:lnTo>
                    <a:pt x="2541854" y="3804"/>
                  </a:lnTo>
                  <a:lnTo>
                    <a:pt x="2494220" y="6744"/>
                  </a:lnTo>
                  <a:lnTo>
                    <a:pt x="2446814" y="10508"/>
                  </a:lnTo>
                  <a:lnTo>
                    <a:pt x="2399642" y="15088"/>
                  </a:lnTo>
                  <a:lnTo>
                    <a:pt x="2352712" y="20479"/>
                  </a:lnTo>
                  <a:lnTo>
                    <a:pt x="2306031" y="26673"/>
                  </a:lnTo>
                  <a:lnTo>
                    <a:pt x="2259606" y="33662"/>
                  </a:lnTo>
                  <a:lnTo>
                    <a:pt x="2213444" y="41440"/>
                  </a:lnTo>
                  <a:lnTo>
                    <a:pt x="2167553" y="49999"/>
                  </a:lnTo>
                  <a:lnTo>
                    <a:pt x="2121938" y="59333"/>
                  </a:lnTo>
                  <a:lnTo>
                    <a:pt x="2076608" y="69434"/>
                  </a:lnTo>
                  <a:lnTo>
                    <a:pt x="2031569" y="80295"/>
                  </a:lnTo>
                  <a:lnTo>
                    <a:pt x="1986829" y="91909"/>
                  </a:lnTo>
                  <a:lnTo>
                    <a:pt x="1942394" y="104269"/>
                  </a:lnTo>
                  <a:lnTo>
                    <a:pt x="1898273" y="117368"/>
                  </a:lnTo>
                  <a:lnTo>
                    <a:pt x="1854471" y="131198"/>
                  </a:lnTo>
                  <a:lnTo>
                    <a:pt x="1810996" y="145754"/>
                  </a:lnTo>
                  <a:lnTo>
                    <a:pt x="1767855" y="161027"/>
                  </a:lnTo>
                  <a:lnTo>
                    <a:pt x="1725056" y="177010"/>
                  </a:lnTo>
                  <a:lnTo>
                    <a:pt x="1682604" y="193697"/>
                  </a:lnTo>
                  <a:lnTo>
                    <a:pt x="1640508" y="211079"/>
                  </a:lnTo>
                  <a:lnTo>
                    <a:pt x="1598775" y="229152"/>
                  </a:lnTo>
                  <a:lnTo>
                    <a:pt x="1557411" y="247906"/>
                  </a:lnTo>
                  <a:lnTo>
                    <a:pt x="1516423" y="267335"/>
                  </a:lnTo>
                  <a:lnTo>
                    <a:pt x="1475820" y="287432"/>
                  </a:lnTo>
                  <a:lnTo>
                    <a:pt x="1435607" y="308189"/>
                  </a:lnTo>
                  <a:lnTo>
                    <a:pt x="1395793" y="329600"/>
                  </a:lnTo>
                  <a:lnTo>
                    <a:pt x="1356383" y="351658"/>
                  </a:lnTo>
                  <a:lnTo>
                    <a:pt x="1317386" y="374355"/>
                  </a:lnTo>
                  <a:lnTo>
                    <a:pt x="1278808" y="397685"/>
                  </a:lnTo>
                  <a:lnTo>
                    <a:pt x="1240656" y="421640"/>
                  </a:lnTo>
                  <a:lnTo>
                    <a:pt x="1202938" y="446213"/>
                  </a:lnTo>
                  <a:lnTo>
                    <a:pt x="1165660" y="471397"/>
                  </a:lnTo>
                  <a:lnTo>
                    <a:pt x="1128830" y="497184"/>
                  </a:lnTo>
                  <a:lnTo>
                    <a:pt x="1092455" y="523569"/>
                  </a:lnTo>
                  <a:lnTo>
                    <a:pt x="1056542" y="550544"/>
                  </a:lnTo>
                  <a:lnTo>
                    <a:pt x="1021098" y="578101"/>
                  </a:lnTo>
                  <a:lnTo>
                    <a:pt x="986130" y="606233"/>
                  </a:lnTo>
                  <a:lnTo>
                    <a:pt x="951645" y="634934"/>
                  </a:lnTo>
                  <a:lnTo>
                    <a:pt x="917650" y="664197"/>
                  </a:lnTo>
                  <a:lnTo>
                    <a:pt x="884153" y="694013"/>
                  </a:lnTo>
                  <a:lnTo>
                    <a:pt x="851160" y="724377"/>
                  </a:lnTo>
                  <a:lnTo>
                    <a:pt x="818679" y="755280"/>
                  </a:lnTo>
                  <a:lnTo>
                    <a:pt x="786717" y="786717"/>
                  </a:lnTo>
                  <a:lnTo>
                    <a:pt x="755280" y="818679"/>
                  </a:lnTo>
                  <a:lnTo>
                    <a:pt x="724377" y="851160"/>
                  </a:lnTo>
                  <a:lnTo>
                    <a:pt x="694013" y="884153"/>
                  </a:lnTo>
                  <a:lnTo>
                    <a:pt x="664197" y="917650"/>
                  </a:lnTo>
                  <a:lnTo>
                    <a:pt x="634934" y="951645"/>
                  </a:lnTo>
                  <a:lnTo>
                    <a:pt x="606233" y="986130"/>
                  </a:lnTo>
                  <a:lnTo>
                    <a:pt x="578101" y="1021098"/>
                  </a:lnTo>
                  <a:lnTo>
                    <a:pt x="550544" y="1056542"/>
                  </a:lnTo>
                  <a:lnTo>
                    <a:pt x="523569" y="1092455"/>
                  </a:lnTo>
                  <a:lnTo>
                    <a:pt x="497184" y="1128830"/>
                  </a:lnTo>
                  <a:lnTo>
                    <a:pt x="471397" y="1165660"/>
                  </a:lnTo>
                  <a:lnTo>
                    <a:pt x="446213" y="1202938"/>
                  </a:lnTo>
                  <a:lnTo>
                    <a:pt x="421640" y="1240656"/>
                  </a:lnTo>
                  <a:lnTo>
                    <a:pt x="397685" y="1278808"/>
                  </a:lnTo>
                  <a:lnTo>
                    <a:pt x="374355" y="1317386"/>
                  </a:lnTo>
                  <a:lnTo>
                    <a:pt x="351658" y="1356383"/>
                  </a:lnTo>
                  <a:lnTo>
                    <a:pt x="329600" y="1395793"/>
                  </a:lnTo>
                  <a:lnTo>
                    <a:pt x="308189" y="1435607"/>
                  </a:lnTo>
                  <a:lnTo>
                    <a:pt x="287432" y="1475820"/>
                  </a:lnTo>
                  <a:lnTo>
                    <a:pt x="267335" y="1516423"/>
                  </a:lnTo>
                  <a:lnTo>
                    <a:pt x="247906" y="1557411"/>
                  </a:lnTo>
                  <a:lnTo>
                    <a:pt x="229152" y="1598775"/>
                  </a:lnTo>
                  <a:lnTo>
                    <a:pt x="211079" y="1640508"/>
                  </a:lnTo>
                  <a:lnTo>
                    <a:pt x="193697" y="1682604"/>
                  </a:lnTo>
                  <a:lnTo>
                    <a:pt x="177010" y="1725056"/>
                  </a:lnTo>
                  <a:lnTo>
                    <a:pt x="161027" y="1767855"/>
                  </a:lnTo>
                  <a:lnTo>
                    <a:pt x="145754" y="1810996"/>
                  </a:lnTo>
                  <a:lnTo>
                    <a:pt x="131198" y="1854471"/>
                  </a:lnTo>
                  <a:lnTo>
                    <a:pt x="117368" y="1898273"/>
                  </a:lnTo>
                  <a:lnTo>
                    <a:pt x="104269" y="1942394"/>
                  </a:lnTo>
                  <a:lnTo>
                    <a:pt x="91909" y="1986829"/>
                  </a:lnTo>
                  <a:lnTo>
                    <a:pt x="80295" y="2031569"/>
                  </a:lnTo>
                  <a:lnTo>
                    <a:pt x="69434" y="2076608"/>
                  </a:lnTo>
                  <a:lnTo>
                    <a:pt x="59333" y="2121938"/>
                  </a:lnTo>
                  <a:lnTo>
                    <a:pt x="49999" y="2167553"/>
                  </a:lnTo>
                  <a:lnTo>
                    <a:pt x="41440" y="2213444"/>
                  </a:lnTo>
                  <a:lnTo>
                    <a:pt x="33662" y="2259606"/>
                  </a:lnTo>
                  <a:lnTo>
                    <a:pt x="26673" y="2306031"/>
                  </a:lnTo>
                  <a:lnTo>
                    <a:pt x="20479" y="2352712"/>
                  </a:lnTo>
                  <a:lnTo>
                    <a:pt x="15088" y="2399642"/>
                  </a:lnTo>
                  <a:lnTo>
                    <a:pt x="10508" y="2446814"/>
                  </a:lnTo>
                  <a:lnTo>
                    <a:pt x="6744" y="2494220"/>
                  </a:lnTo>
                  <a:lnTo>
                    <a:pt x="3804" y="2541854"/>
                  </a:lnTo>
                  <a:lnTo>
                    <a:pt x="1695" y="2589708"/>
                  </a:lnTo>
                  <a:lnTo>
                    <a:pt x="425" y="2637776"/>
                  </a:lnTo>
                  <a:lnTo>
                    <a:pt x="0" y="2686050"/>
                  </a:lnTo>
                  <a:lnTo>
                    <a:pt x="425" y="2734323"/>
                  </a:lnTo>
                  <a:lnTo>
                    <a:pt x="1695" y="2782391"/>
                  </a:lnTo>
                  <a:lnTo>
                    <a:pt x="3804" y="2830245"/>
                  </a:lnTo>
                  <a:lnTo>
                    <a:pt x="6744" y="2877879"/>
                  </a:lnTo>
                  <a:lnTo>
                    <a:pt x="10508" y="2925285"/>
                  </a:lnTo>
                  <a:lnTo>
                    <a:pt x="15088" y="2972457"/>
                  </a:lnTo>
                  <a:lnTo>
                    <a:pt x="20479" y="3019387"/>
                  </a:lnTo>
                  <a:lnTo>
                    <a:pt x="26673" y="3066068"/>
                  </a:lnTo>
                  <a:lnTo>
                    <a:pt x="33662" y="3112493"/>
                  </a:lnTo>
                  <a:lnTo>
                    <a:pt x="41440" y="3158655"/>
                  </a:lnTo>
                  <a:lnTo>
                    <a:pt x="49999" y="3204546"/>
                  </a:lnTo>
                  <a:lnTo>
                    <a:pt x="59333" y="3250161"/>
                  </a:lnTo>
                  <a:lnTo>
                    <a:pt x="69434" y="3295491"/>
                  </a:lnTo>
                  <a:lnTo>
                    <a:pt x="80295" y="3340530"/>
                  </a:lnTo>
                  <a:lnTo>
                    <a:pt x="91909" y="3385270"/>
                  </a:lnTo>
                  <a:lnTo>
                    <a:pt x="104269" y="3429705"/>
                  </a:lnTo>
                  <a:lnTo>
                    <a:pt x="117368" y="3473826"/>
                  </a:lnTo>
                  <a:lnTo>
                    <a:pt x="131198" y="3517628"/>
                  </a:lnTo>
                  <a:lnTo>
                    <a:pt x="145754" y="3561103"/>
                  </a:lnTo>
                  <a:lnTo>
                    <a:pt x="161027" y="3604244"/>
                  </a:lnTo>
                  <a:lnTo>
                    <a:pt x="177010" y="3647043"/>
                  </a:lnTo>
                  <a:lnTo>
                    <a:pt x="193697" y="3689495"/>
                  </a:lnTo>
                  <a:lnTo>
                    <a:pt x="211079" y="3731591"/>
                  </a:lnTo>
                  <a:lnTo>
                    <a:pt x="229152" y="3773324"/>
                  </a:lnTo>
                  <a:lnTo>
                    <a:pt x="247906" y="3814688"/>
                  </a:lnTo>
                  <a:lnTo>
                    <a:pt x="267335" y="3855676"/>
                  </a:lnTo>
                  <a:lnTo>
                    <a:pt x="287432" y="3896279"/>
                  </a:lnTo>
                  <a:lnTo>
                    <a:pt x="308189" y="3936492"/>
                  </a:lnTo>
                  <a:lnTo>
                    <a:pt x="329600" y="3976306"/>
                  </a:lnTo>
                  <a:lnTo>
                    <a:pt x="351658" y="4015716"/>
                  </a:lnTo>
                  <a:lnTo>
                    <a:pt x="374355" y="4054713"/>
                  </a:lnTo>
                  <a:lnTo>
                    <a:pt x="397685" y="4093291"/>
                  </a:lnTo>
                  <a:lnTo>
                    <a:pt x="421640" y="4131443"/>
                  </a:lnTo>
                  <a:lnTo>
                    <a:pt x="446213" y="4169161"/>
                  </a:lnTo>
                  <a:lnTo>
                    <a:pt x="471397" y="4206439"/>
                  </a:lnTo>
                  <a:lnTo>
                    <a:pt x="497184" y="4243269"/>
                  </a:lnTo>
                  <a:lnTo>
                    <a:pt x="523569" y="4279644"/>
                  </a:lnTo>
                  <a:lnTo>
                    <a:pt x="550544" y="4315557"/>
                  </a:lnTo>
                  <a:lnTo>
                    <a:pt x="578101" y="4351001"/>
                  </a:lnTo>
                  <a:lnTo>
                    <a:pt x="606233" y="4385969"/>
                  </a:lnTo>
                  <a:lnTo>
                    <a:pt x="634934" y="4420454"/>
                  </a:lnTo>
                  <a:lnTo>
                    <a:pt x="664197" y="4454449"/>
                  </a:lnTo>
                  <a:lnTo>
                    <a:pt x="694013" y="4487946"/>
                  </a:lnTo>
                  <a:lnTo>
                    <a:pt x="724377" y="4520939"/>
                  </a:lnTo>
                  <a:lnTo>
                    <a:pt x="755280" y="4553420"/>
                  </a:lnTo>
                  <a:lnTo>
                    <a:pt x="786717" y="4585382"/>
                  </a:lnTo>
                  <a:lnTo>
                    <a:pt x="818679" y="4616819"/>
                  </a:lnTo>
                  <a:lnTo>
                    <a:pt x="851160" y="4647722"/>
                  </a:lnTo>
                  <a:lnTo>
                    <a:pt x="884153" y="4678086"/>
                  </a:lnTo>
                  <a:lnTo>
                    <a:pt x="917650" y="4707902"/>
                  </a:lnTo>
                  <a:lnTo>
                    <a:pt x="951645" y="4737165"/>
                  </a:lnTo>
                  <a:lnTo>
                    <a:pt x="986130" y="4765866"/>
                  </a:lnTo>
                  <a:lnTo>
                    <a:pt x="1021098" y="4793998"/>
                  </a:lnTo>
                  <a:lnTo>
                    <a:pt x="1056542" y="4821555"/>
                  </a:lnTo>
                  <a:lnTo>
                    <a:pt x="1092455" y="4848530"/>
                  </a:lnTo>
                  <a:lnTo>
                    <a:pt x="1128830" y="4874915"/>
                  </a:lnTo>
                  <a:lnTo>
                    <a:pt x="1165660" y="4900702"/>
                  </a:lnTo>
                  <a:lnTo>
                    <a:pt x="1202938" y="4925886"/>
                  </a:lnTo>
                  <a:lnTo>
                    <a:pt x="1240656" y="4950459"/>
                  </a:lnTo>
                  <a:lnTo>
                    <a:pt x="1278808" y="4974414"/>
                  </a:lnTo>
                  <a:lnTo>
                    <a:pt x="1317386" y="4997744"/>
                  </a:lnTo>
                  <a:lnTo>
                    <a:pt x="1356383" y="5020441"/>
                  </a:lnTo>
                  <a:lnTo>
                    <a:pt x="1395793" y="5042499"/>
                  </a:lnTo>
                  <a:lnTo>
                    <a:pt x="1435607" y="5063910"/>
                  </a:lnTo>
                  <a:lnTo>
                    <a:pt x="1475820" y="5084667"/>
                  </a:lnTo>
                  <a:lnTo>
                    <a:pt x="1516423" y="5104764"/>
                  </a:lnTo>
                  <a:lnTo>
                    <a:pt x="1557411" y="5124193"/>
                  </a:lnTo>
                  <a:lnTo>
                    <a:pt x="1598775" y="5142947"/>
                  </a:lnTo>
                  <a:lnTo>
                    <a:pt x="1640508" y="5161020"/>
                  </a:lnTo>
                  <a:lnTo>
                    <a:pt x="1682604" y="5178402"/>
                  </a:lnTo>
                  <a:lnTo>
                    <a:pt x="1725056" y="5195089"/>
                  </a:lnTo>
                  <a:lnTo>
                    <a:pt x="1767855" y="5211072"/>
                  </a:lnTo>
                  <a:lnTo>
                    <a:pt x="1810996" y="5226345"/>
                  </a:lnTo>
                  <a:lnTo>
                    <a:pt x="1854471" y="5240901"/>
                  </a:lnTo>
                  <a:lnTo>
                    <a:pt x="1898273" y="5254731"/>
                  </a:lnTo>
                  <a:lnTo>
                    <a:pt x="1942394" y="5267830"/>
                  </a:lnTo>
                  <a:lnTo>
                    <a:pt x="1986829" y="5280190"/>
                  </a:lnTo>
                  <a:lnTo>
                    <a:pt x="2031569" y="5291804"/>
                  </a:lnTo>
                  <a:lnTo>
                    <a:pt x="2076608" y="5302665"/>
                  </a:lnTo>
                  <a:lnTo>
                    <a:pt x="2121938" y="5312766"/>
                  </a:lnTo>
                  <a:lnTo>
                    <a:pt x="2167553" y="5322100"/>
                  </a:lnTo>
                  <a:lnTo>
                    <a:pt x="2213444" y="5330659"/>
                  </a:lnTo>
                  <a:lnTo>
                    <a:pt x="2259606" y="5338437"/>
                  </a:lnTo>
                  <a:lnTo>
                    <a:pt x="2306031" y="5345426"/>
                  </a:lnTo>
                  <a:lnTo>
                    <a:pt x="2352712" y="5351620"/>
                  </a:lnTo>
                  <a:lnTo>
                    <a:pt x="2399642" y="5357011"/>
                  </a:lnTo>
                  <a:lnTo>
                    <a:pt x="2446814" y="5361591"/>
                  </a:lnTo>
                  <a:lnTo>
                    <a:pt x="2494220" y="5365355"/>
                  </a:lnTo>
                  <a:lnTo>
                    <a:pt x="2541854" y="5368295"/>
                  </a:lnTo>
                  <a:lnTo>
                    <a:pt x="2589708" y="5370404"/>
                  </a:lnTo>
                  <a:lnTo>
                    <a:pt x="2637776" y="5371674"/>
                  </a:lnTo>
                  <a:lnTo>
                    <a:pt x="2686050" y="5372100"/>
                  </a:lnTo>
                  <a:lnTo>
                    <a:pt x="2734323" y="5371674"/>
                  </a:lnTo>
                  <a:lnTo>
                    <a:pt x="2782391" y="5370404"/>
                  </a:lnTo>
                  <a:lnTo>
                    <a:pt x="2830245" y="5368295"/>
                  </a:lnTo>
                  <a:lnTo>
                    <a:pt x="2877879" y="5365355"/>
                  </a:lnTo>
                  <a:lnTo>
                    <a:pt x="2925285" y="5361591"/>
                  </a:lnTo>
                  <a:lnTo>
                    <a:pt x="2972457" y="5357011"/>
                  </a:lnTo>
                  <a:lnTo>
                    <a:pt x="3019387" y="5351620"/>
                  </a:lnTo>
                  <a:lnTo>
                    <a:pt x="3066068" y="5345426"/>
                  </a:lnTo>
                  <a:lnTo>
                    <a:pt x="3112493" y="5338437"/>
                  </a:lnTo>
                  <a:lnTo>
                    <a:pt x="3158655" y="5330659"/>
                  </a:lnTo>
                  <a:lnTo>
                    <a:pt x="3204546" y="5322100"/>
                  </a:lnTo>
                  <a:lnTo>
                    <a:pt x="3250161" y="5312766"/>
                  </a:lnTo>
                  <a:lnTo>
                    <a:pt x="3295491" y="5302665"/>
                  </a:lnTo>
                  <a:lnTo>
                    <a:pt x="3340530" y="5291804"/>
                  </a:lnTo>
                  <a:lnTo>
                    <a:pt x="3385270" y="5280190"/>
                  </a:lnTo>
                  <a:lnTo>
                    <a:pt x="3429705" y="5267830"/>
                  </a:lnTo>
                  <a:lnTo>
                    <a:pt x="3473826" y="5254731"/>
                  </a:lnTo>
                  <a:lnTo>
                    <a:pt x="3517628" y="5240901"/>
                  </a:lnTo>
                  <a:lnTo>
                    <a:pt x="3561103" y="5226345"/>
                  </a:lnTo>
                  <a:lnTo>
                    <a:pt x="3604244" y="5211072"/>
                  </a:lnTo>
                  <a:lnTo>
                    <a:pt x="3647043" y="5195089"/>
                  </a:lnTo>
                  <a:lnTo>
                    <a:pt x="3689495" y="5178402"/>
                  </a:lnTo>
                  <a:lnTo>
                    <a:pt x="3731591" y="5161020"/>
                  </a:lnTo>
                  <a:lnTo>
                    <a:pt x="3773324" y="5142947"/>
                  </a:lnTo>
                  <a:lnTo>
                    <a:pt x="3814688" y="5124193"/>
                  </a:lnTo>
                  <a:lnTo>
                    <a:pt x="3855676" y="5104764"/>
                  </a:lnTo>
                  <a:lnTo>
                    <a:pt x="3896279" y="5084667"/>
                  </a:lnTo>
                  <a:lnTo>
                    <a:pt x="3936492" y="5063910"/>
                  </a:lnTo>
                  <a:lnTo>
                    <a:pt x="3976306" y="5042499"/>
                  </a:lnTo>
                  <a:lnTo>
                    <a:pt x="4015716" y="5020441"/>
                  </a:lnTo>
                  <a:lnTo>
                    <a:pt x="4054713" y="4997744"/>
                  </a:lnTo>
                  <a:lnTo>
                    <a:pt x="4093291" y="4974414"/>
                  </a:lnTo>
                  <a:lnTo>
                    <a:pt x="4131443" y="4950459"/>
                  </a:lnTo>
                  <a:lnTo>
                    <a:pt x="4169161" y="4925886"/>
                  </a:lnTo>
                  <a:lnTo>
                    <a:pt x="4206439" y="4900702"/>
                  </a:lnTo>
                  <a:lnTo>
                    <a:pt x="4243269" y="4874915"/>
                  </a:lnTo>
                  <a:lnTo>
                    <a:pt x="4279644" y="4848530"/>
                  </a:lnTo>
                  <a:lnTo>
                    <a:pt x="4315557" y="4821555"/>
                  </a:lnTo>
                  <a:lnTo>
                    <a:pt x="4351001" y="4793998"/>
                  </a:lnTo>
                  <a:lnTo>
                    <a:pt x="4385969" y="4765866"/>
                  </a:lnTo>
                  <a:lnTo>
                    <a:pt x="4420454" y="4737165"/>
                  </a:lnTo>
                  <a:lnTo>
                    <a:pt x="4454449" y="4707902"/>
                  </a:lnTo>
                  <a:lnTo>
                    <a:pt x="4487946" y="4678086"/>
                  </a:lnTo>
                  <a:lnTo>
                    <a:pt x="4520939" y="4647722"/>
                  </a:lnTo>
                  <a:lnTo>
                    <a:pt x="4553420" y="4616819"/>
                  </a:lnTo>
                  <a:lnTo>
                    <a:pt x="4585382" y="4585382"/>
                  </a:lnTo>
                  <a:lnTo>
                    <a:pt x="4616819" y="4553420"/>
                  </a:lnTo>
                  <a:lnTo>
                    <a:pt x="4647722" y="4520939"/>
                  </a:lnTo>
                  <a:lnTo>
                    <a:pt x="4678086" y="4487946"/>
                  </a:lnTo>
                  <a:lnTo>
                    <a:pt x="4707902" y="4454449"/>
                  </a:lnTo>
                  <a:lnTo>
                    <a:pt x="4737165" y="4420454"/>
                  </a:lnTo>
                  <a:lnTo>
                    <a:pt x="4765866" y="4385969"/>
                  </a:lnTo>
                  <a:lnTo>
                    <a:pt x="4793998" y="4351001"/>
                  </a:lnTo>
                  <a:lnTo>
                    <a:pt x="4821555" y="4315557"/>
                  </a:lnTo>
                  <a:lnTo>
                    <a:pt x="4848530" y="4279644"/>
                  </a:lnTo>
                  <a:lnTo>
                    <a:pt x="4874915" y="4243269"/>
                  </a:lnTo>
                  <a:lnTo>
                    <a:pt x="4900702" y="4206439"/>
                  </a:lnTo>
                  <a:lnTo>
                    <a:pt x="4925886" y="4169161"/>
                  </a:lnTo>
                  <a:lnTo>
                    <a:pt x="4950459" y="4131443"/>
                  </a:lnTo>
                  <a:lnTo>
                    <a:pt x="4974414" y="4093291"/>
                  </a:lnTo>
                  <a:lnTo>
                    <a:pt x="4997744" y="4054713"/>
                  </a:lnTo>
                  <a:lnTo>
                    <a:pt x="5020441" y="4015716"/>
                  </a:lnTo>
                  <a:lnTo>
                    <a:pt x="5042499" y="3976306"/>
                  </a:lnTo>
                  <a:lnTo>
                    <a:pt x="5063910" y="3936492"/>
                  </a:lnTo>
                  <a:lnTo>
                    <a:pt x="5084667" y="3896279"/>
                  </a:lnTo>
                  <a:lnTo>
                    <a:pt x="5104764" y="3855676"/>
                  </a:lnTo>
                  <a:lnTo>
                    <a:pt x="5124193" y="3814688"/>
                  </a:lnTo>
                  <a:lnTo>
                    <a:pt x="5142947" y="3773324"/>
                  </a:lnTo>
                  <a:lnTo>
                    <a:pt x="5161020" y="3731591"/>
                  </a:lnTo>
                  <a:lnTo>
                    <a:pt x="5178402" y="3689495"/>
                  </a:lnTo>
                  <a:lnTo>
                    <a:pt x="5195089" y="3647043"/>
                  </a:lnTo>
                  <a:lnTo>
                    <a:pt x="5211072" y="3604244"/>
                  </a:lnTo>
                  <a:lnTo>
                    <a:pt x="5226345" y="3561103"/>
                  </a:lnTo>
                  <a:lnTo>
                    <a:pt x="5240901" y="3517628"/>
                  </a:lnTo>
                  <a:lnTo>
                    <a:pt x="5254731" y="3473826"/>
                  </a:lnTo>
                  <a:lnTo>
                    <a:pt x="5267830" y="3429705"/>
                  </a:lnTo>
                  <a:lnTo>
                    <a:pt x="5280190" y="3385270"/>
                  </a:lnTo>
                  <a:lnTo>
                    <a:pt x="5291804" y="3340530"/>
                  </a:lnTo>
                  <a:lnTo>
                    <a:pt x="5302665" y="3295491"/>
                  </a:lnTo>
                  <a:lnTo>
                    <a:pt x="5312766" y="3250161"/>
                  </a:lnTo>
                  <a:lnTo>
                    <a:pt x="5322100" y="3204546"/>
                  </a:lnTo>
                  <a:lnTo>
                    <a:pt x="5330659" y="3158655"/>
                  </a:lnTo>
                  <a:lnTo>
                    <a:pt x="5338437" y="3112493"/>
                  </a:lnTo>
                  <a:lnTo>
                    <a:pt x="5345426" y="3066068"/>
                  </a:lnTo>
                  <a:lnTo>
                    <a:pt x="5351620" y="3019387"/>
                  </a:lnTo>
                  <a:lnTo>
                    <a:pt x="5357011" y="2972457"/>
                  </a:lnTo>
                  <a:lnTo>
                    <a:pt x="5361591" y="2925285"/>
                  </a:lnTo>
                  <a:lnTo>
                    <a:pt x="5365355" y="2877879"/>
                  </a:lnTo>
                  <a:lnTo>
                    <a:pt x="5368295" y="2830245"/>
                  </a:lnTo>
                  <a:lnTo>
                    <a:pt x="5370404" y="2782391"/>
                  </a:lnTo>
                  <a:lnTo>
                    <a:pt x="5371674" y="2734323"/>
                  </a:lnTo>
                  <a:lnTo>
                    <a:pt x="5372100" y="2686050"/>
                  </a:lnTo>
                  <a:lnTo>
                    <a:pt x="5371674" y="2637776"/>
                  </a:lnTo>
                  <a:lnTo>
                    <a:pt x="5370404" y="2589708"/>
                  </a:lnTo>
                  <a:lnTo>
                    <a:pt x="5368295" y="2541854"/>
                  </a:lnTo>
                  <a:lnTo>
                    <a:pt x="5365355" y="2494220"/>
                  </a:lnTo>
                  <a:lnTo>
                    <a:pt x="5361591" y="2446814"/>
                  </a:lnTo>
                  <a:lnTo>
                    <a:pt x="5357011" y="2399642"/>
                  </a:lnTo>
                  <a:lnTo>
                    <a:pt x="5351620" y="2352712"/>
                  </a:lnTo>
                  <a:lnTo>
                    <a:pt x="5345426" y="2306031"/>
                  </a:lnTo>
                  <a:lnTo>
                    <a:pt x="5338437" y="2259606"/>
                  </a:lnTo>
                  <a:lnTo>
                    <a:pt x="5330659" y="2213444"/>
                  </a:lnTo>
                  <a:lnTo>
                    <a:pt x="5322100" y="2167553"/>
                  </a:lnTo>
                  <a:lnTo>
                    <a:pt x="5312766" y="2121938"/>
                  </a:lnTo>
                  <a:lnTo>
                    <a:pt x="5302665" y="2076608"/>
                  </a:lnTo>
                  <a:lnTo>
                    <a:pt x="5291804" y="2031569"/>
                  </a:lnTo>
                  <a:lnTo>
                    <a:pt x="5280190" y="1986829"/>
                  </a:lnTo>
                  <a:lnTo>
                    <a:pt x="5267830" y="1942394"/>
                  </a:lnTo>
                  <a:lnTo>
                    <a:pt x="5254731" y="1898273"/>
                  </a:lnTo>
                  <a:lnTo>
                    <a:pt x="5240901" y="1854471"/>
                  </a:lnTo>
                  <a:lnTo>
                    <a:pt x="5226345" y="1810996"/>
                  </a:lnTo>
                  <a:lnTo>
                    <a:pt x="5211072" y="1767855"/>
                  </a:lnTo>
                  <a:lnTo>
                    <a:pt x="5195089" y="1725056"/>
                  </a:lnTo>
                  <a:lnTo>
                    <a:pt x="5178402" y="1682604"/>
                  </a:lnTo>
                  <a:lnTo>
                    <a:pt x="5161020" y="1640508"/>
                  </a:lnTo>
                  <a:lnTo>
                    <a:pt x="5142947" y="1598775"/>
                  </a:lnTo>
                  <a:lnTo>
                    <a:pt x="5124193" y="1557411"/>
                  </a:lnTo>
                  <a:lnTo>
                    <a:pt x="5104764" y="1516423"/>
                  </a:lnTo>
                  <a:lnTo>
                    <a:pt x="5084667" y="1475820"/>
                  </a:lnTo>
                  <a:lnTo>
                    <a:pt x="5063910" y="1435607"/>
                  </a:lnTo>
                  <a:lnTo>
                    <a:pt x="5042499" y="1395793"/>
                  </a:lnTo>
                  <a:lnTo>
                    <a:pt x="5020441" y="1356383"/>
                  </a:lnTo>
                  <a:lnTo>
                    <a:pt x="4997744" y="1317386"/>
                  </a:lnTo>
                  <a:lnTo>
                    <a:pt x="4974414" y="1278808"/>
                  </a:lnTo>
                  <a:lnTo>
                    <a:pt x="4950459" y="1240656"/>
                  </a:lnTo>
                  <a:lnTo>
                    <a:pt x="4925886" y="1202938"/>
                  </a:lnTo>
                  <a:lnTo>
                    <a:pt x="4900702" y="1165660"/>
                  </a:lnTo>
                  <a:lnTo>
                    <a:pt x="4874915" y="1128830"/>
                  </a:lnTo>
                  <a:lnTo>
                    <a:pt x="4848530" y="1092455"/>
                  </a:lnTo>
                  <a:lnTo>
                    <a:pt x="4821555" y="1056542"/>
                  </a:lnTo>
                  <a:lnTo>
                    <a:pt x="4793998" y="1021098"/>
                  </a:lnTo>
                  <a:lnTo>
                    <a:pt x="4765866" y="986130"/>
                  </a:lnTo>
                  <a:lnTo>
                    <a:pt x="4737165" y="951645"/>
                  </a:lnTo>
                  <a:lnTo>
                    <a:pt x="4707902" y="917650"/>
                  </a:lnTo>
                  <a:lnTo>
                    <a:pt x="4678086" y="884153"/>
                  </a:lnTo>
                  <a:lnTo>
                    <a:pt x="4647722" y="851160"/>
                  </a:lnTo>
                  <a:lnTo>
                    <a:pt x="4616819" y="818679"/>
                  </a:lnTo>
                  <a:lnTo>
                    <a:pt x="4585382" y="786717"/>
                  </a:lnTo>
                  <a:lnTo>
                    <a:pt x="4553420" y="755280"/>
                  </a:lnTo>
                  <a:lnTo>
                    <a:pt x="4520939" y="724377"/>
                  </a:lnTo>
                  <a:lnTo>
                    <a:pt x="4487946" y="694013"/>
                  </a:lnTo>
                  <a:lnTo>
                    <a:pt x="4454449" y="664197"/>
                  </a:lnTo>
                  <a:lnTo>
                    <a:pt x="4420454" y="634934"/>
                  </a:lnTo>
                  <a:lnTo>
                    <a:pt x="4385969" y="606233"/>
                  </a:lnTo>
                  <a:lnTo>
                    <a:pt x="4351001" y="578101"/>
                  </a:lnTo>
                  <a:lnTo>
                    <a:pt x="4315557" y="550544"/>
                  </a:lnTo>
                  <a:lnTo>
                    <a:pt x="4279644" y="523569"/>
                  </a:lnTo>
                  <a:lnTo>
                    <a:pt x="4243269" y="497184"/>
                  </a:lnTo>
                  <a:lnTo>
                    <a:pt x="4206439" y="471397"/>
                  </a:lnTo>
                  <a:lnTo>
                    <a:pt x="4169161" y="446213"/>
                  </a:lnTo>
                  <a:lnTo>
                    <a:pt x="4131443" y="421640"/>
                  </a:lnTo>
                  <a:lnTo>
                    <a:pt x="4093291" y="397685"/>
                  </a:lnTo>
                  <a:lnTo>
                    <a:pt x="4054713" y="374355"/>
                  </a:lnTo>
                  <a:lnTo>
                    <a:pt x="4015716" y="351658"/>
                  </a:lnTo>
                  <a:lnTo>
                    <a:pt x="3976306" y="329600"/>
                  </a:lnTo>
                  <a:lnTo>
                    <a:pt x="3936492" y="308189"/>
                  </a:lnTo>
                  <a:lnTo>
                    <a:pt x="3896279" y="287432"/>
                  </a:lnTo>
                  <a:lnTo>
                    <a:pt x="3855676" y="267335"/>
                  </a:lnTo>
                  <a:lnTo>
                    <a:pt x="3814688" y="247906"/>
                  </a:lnTo>
                  <a:lnTo>
                    <a:pt x="3773324" y="229152"/>
                  </a:lnTo>
                  <a:lnTo>
                    <a:pt x="3731591" y="211079"/>
                  </a:lnTo>
                  <a:lnTo>
                    <a:pt x="3689495" y="193697"/>
                  </a:lnTo>
                  <a:lnTo>
                    <a:pt x="3647043" y="177010"/>
                  </a:lnTo>
                  <a:lnTo>
                    <a:pt x="3604244" y="161027"/>
                  </a:lnTo>
                  <a:lnTo>
                    <a:pt x="3561103" y="145754"/>
                  </a:lnTo>
                  <a:lnTo>
                    <a:pt x="3517628" y="131198"/>
                  </a:lnTo>
                  <a:lnTo>
                    <a:pt x="3473826" y="117368"/>
                  </a:lnTo>
                  <a:lnTo>
                    <a:pt x="3429705" y="104269"/>
                  </a:lnTo>
                  <a:lnTo>
                    <a:pt x="3385270" y="91909"/>
                  </a:lnTo>
                  <a:lnTo>
                    <a:pt x="3340530" y="80295"/>
                  </a:lnTo>
                  <a:lnTo>
                    <a:pt x="3295491" y="69434"/>
                  </a:lnTo>
                  <a:lnTo>
                    <a:pt x="3250161" y="59333"/>
                  </a:lnTo>
                  <a:lnTo>
                    <a:pt x="3204546" y="49999"/>
                  </a:lnTo>
                  <a:lnTo>
                    <a:pt x="3158655" y="41440"/>
                  </a:lnTo>
                  <a:lnTo>
                    <a:pt x="3112493" y="33662"/>
                  </a:lnTo>
                  <a:lnTo>
                    <a:pt x="3066068" y="26673"/>
                  </a:lnTo>
                  <a:lnTo>
                    <a:pt x="3019387" y="20479"/>
                  </a:lnTo>
                  <a:lnTo>
                    <a:pt x="2972457" y="15088"/>
                  </a:lnTo>
                  <a:lnTo>
                    <a:pt x="2925285" y="10508"/>
                  </a:lnTo>
                  <a:lnTo>
                    <a:pt x="2877879" y="6744"/>
                  </a:lnTo>
                  <a:lnTo>
                    <a:pt x="2830245" y="3804"/>
                  </a:lnTo>
                  <a:lnTo>
                    <a:pt x="2782391" y="1695"/>
                  </a:lnTo>
                  <a:lnTo>
                    <a:pt x="2734323" y="425"/>
                  </a:lnTo>
                  <a:lnTo>
                    <a:pt x="2686050" y="0"/>
                  </a:lnTo>
                  <a:close/>
                </a:path>
              </a:pathLst>
            </a:custGeom>
            <a:solidFill>
              <a:srgbClr val="007468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007468"/>
                </a:solidFill>
              </a:endParaRPr>
            </a:p>
          </p:txBody>
        </p:sp>
        <p:pic>
          <p:nvPicPr>
            <p:cNvPr id="8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0124" y="1047750"/>
              <a:ext cx="4143375" cy="4143375"/>
            </a:xfrm>
            <a:prstGeom prst="rect">
              <a:avLst/>
            </a:prstGeom>
          </p:spPr>
        </p:pic>
        <p:pic>
          <p:nvPicPr>
            <p:cNvPr id="9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0099" y="847725"/>
              <a:ext cx="4781550" cy="4791075"/>
            </a:xfrm>
            <a:prstGeom prst="rect">
              <a:avLst/>
            </a:prstGeom>
          </p:spPr>
        </p:pic>
        <p:sp>
          <p:nvSpPr>
            <p:cNvPr id="10" name="object 8"/>
            <p:cNvSpPr/>
            <p:nvPr/>
          </p:nvSpPr>
          <p:spPr>
            <a:xfrm>
              <a:off x="847724" y="781050"/>
              <a:ext cx="4733925" cy="4676775"/>
            </a:xfrm>
            <a:custGeom>
              <a:avLst/>
              <a:gdLst/>
              <a:ahLst/>
              <a:cxnLst/>
              <a:rect l="l" t="t" r="r" b="b"/>
              <a:pathLst>
                <a:path w="4733925" h="4676775">
                  <a:moveTo>
                    <a:pt x="2366899" y="0"/>
                  </a:moveTo>
                  <a:lnTo>
                    <a:pt x="2317996" y="489"/>
                  </a:lnTo>
                  <a:lnTo>
                    <a:pt x="2269334" y="1950"/>
                  </a:lnTo>
                  <a:lnTo>
                    <a:pt x="2220924" y="4374"/>
                  </a:lnTo>
                  <a:lnTo>
                    <a:pt x="2172775" y="7752"/>
                  </a:lnTo>
                  <a:lnTo>
                    <a:pt x="2124895" y="12073"/>
                  </a:lnTo>
                  <a:lnTo>
                    <a:pt x="2077296" y="17329"/>
                  </a:lnTo>
                  <a:lnTo>
                    <a:pt x="2029985" y="23510"/>
                  </a:lnTo>
                  <a:lnTo>
                    <a:pt x="1982973" y="30607"/>
                  </a:lnTo>
                  <a:lnTo>
                    <a:pt x="1936269" y="38610"/>
                  </a:lnTo>
                  <a:lnTo>
                    <a:pt x="1889883" y="47509"/>
                  </a:lnTo>
                  <a:lnTo>
                    <a:pt x="1843824" y="57297"/>
                  </a:lnTo>
                  <a:lnTo>
                    <a:pt x="1798102" y="67962"/>
                  </a:lnTo>
                  <a:lnTo>
                    <a:pt x="1752727" y="79496"/>
                  </a:lnTo>
                  <a:lnTo>
                    <a:pt x="1707707" y="91890"/>
                  </a:lnTo>
                  <a:lnTo>
                    <a:pt x="1663052" y="105133"/>
                  </a:lnTo>
                  <a:lnTo>
                    <a:pt x="1618772" y="119217"/>
                  </a:lnTo>
                  <a:lnTo>
                    <a:pt x="1574876" y="134132"/>
                  </a:lnTo>
                  <a:lnTo>
                    <a:pt x="1531375" y="149868"/>
                  </a:lnTo>
                  <a:lnTo>
                    <a:pt x="1488276" y="166417"/>
                  </a:lnTo>
                  <a:lnTo>
                    <a:pt x="1445591" y="183769"/>
                  </a:lnTo>
                  <a:lnTo>
                    <a:pt x="1403328" y="201913"/>
                  </a:lnTo>
                  <a:lnTo>
                    <a:pt x="1361497" y="220842"/>
                  </a:lnTo>
                  <a:lnTo>
                    <a:pt x="1320107" y="240546"/>
                  </a:lnTo>
                  <a:lnTo>
                    <a:pt x="1279168" y="261015"/>
                  </a:lnTo>
                  <a:lnTo>
                    <a:pt x="1238690" y="282240"/>
                  </a:lnTo>
                  <a:lnTo>
                    <a:pt x="1198682" y="304211"/>
                  </a:lnTo>
                  <a:lnTo>
                    <a:pt x="1159153" y="326919"/>
                  </a:lnTo>
                  <a:lnTo>
                    <a:pt x="1120113" y="350354"/>
                  </a:lnTo>
                  <a:lnTo>
                    <a:pt x="1081572" y="374508"/>
                  </a:lnTo>
                  <a:lnTo>
                    <a:pt x="1043539" y="399371"/>
                  </a:lnTo>
                  <a:lnTo>
                    <a:pt x="1006023" y="424933"/>
                  </a:lnTo>
                  <a:lnTo>
                    <a:pt x="969035" y="451185"/>
                  </a:lnTo>
                  <a:lnTo>
                    <a:pt x="932583" y="478117"/>
                  </a:lnTo>
                  <a:lnTo>
                    <a:pt x="896677" y="505721"/>
                  </a:lnTo>
                  <a:lnTo>
                    <a:pt x="861327" y="533986"/>
                  </a:lnTo>
                  <a:lnTo>
                    <a:pt x="826542" y="562904"/>
                  </a:lnTo>
                  <a:lnTo>
                    <a:pt x="792332" y="592465"/>
                  </a:lnTo>
                  <a:lnTo>
                    <a:pt x="758706" y="622659"/>
                  </a:lnTo>
                  <a:lnTo>
                    <a:pt x="725674" y="653477"/>
                  </a:lnTo>
                  <a:lnTo>
                    <a:pt x="693245" y="684911"/>
                  </a:lnTo>
                  <a:lnTo>
                    <a:pt x="661429" y="716949"/>
                  </a:lnTo>
                  <a:lnTo>
                    <a:pt x="630235" y="749583"/>
                  </a:lnTo>
                  <a:lnTo>
                    <a:pt x="599672" y="782804"/>
                  </a:lnTo>
                  <a:lnTo>
                    <a:pt x="569751" y="816602"/>
                  </a:lnTo>
                  <a:lnTo>
                    <a:pt x="540481" y="850967"/>
                  </a:lnTo>
                  <a:lnTo>
                    <a:pt x="511872" y="885891"/>
                  </a:lnTo>
                  <a:lnTo>
                    <a:pt x="483932" y="921364"/>
                  </a:lnTo>
                  <a:lnTo>
                    <a:pt x="456671" y="957376"/>
                  </a:lnTo>
                  <a:lnTo>
                    <a:pt x="430100" y="993919"/>
                  </a:lnTo>
                  <a:lnTo>
                    <a:pt x="404226" y="1030982"/>
                  </a:lnTo>
                  <a:lnTo>
                    <a:pt x="379061" y="1068556"/>
                  </a:lnTo>
                  <a:lnTo>
                    <a:pt x="354613" y="1106632"/>
                  </a:lnTo>
                  <a:lnTo>
                    <a:pt x="330892" y="1145200"/>
                  </a:lnTo>
                  <a:lnTo>
                    <a:pt x="307908" y="1184252"/>
                  </a:lnTo>
                  <a:lnTo>
                    <a:pt x="285670" y="1223777"/>
                  </a:lnTo>
                  <a:lnTo>
                    <a:pt x="264187" y="1263766"/>
                  </a:lnTo>
                  <a:lnTo>
                    <a:pt x="243469" y="1304211"/>
                  </a:lnTo>
                  <a:lnTo>
                    <a:pt x="223526" y="1345100"/>
                  </a:lnTo>
                  <a:lnTo>
                    <a:pt x="204367" y="1386426"/>
                  </a:lnTo>
                  <a:lnTo>
                    <a:pt x="186001" y="1428178"/>
                  </a:lnTo>
                  <a:lnTo>
                    <a:pt x="168438" y="1470347"/>
                  </a:lnTo>
                  <a:lnTo>
                    <a:pt x="151689" y="1512925"/>
                  </a:lnTo>
                  <a:lnTo>
                    <a:pt x="135761" y="1555900"/>
                  </a:lnTo>
                  <a:lnTo>
                    <a:pt x="120665" y="1599265"/>
                  </a:lnTo>
                  <a:lnTo>
                    <a:pt x="106410" y="1643009"/>
                  </a:lnTo>
                  <a:lnTo>
                    <a:pt x="93006" y="1687123"/>
                  </a:lnTo>
                  <a:lnTo>
                    <a:pt x="80462" y="1731598"/>
                  </a:lnTo>
                  <a:lnTo>
                    <a:pt x="68787" y="1776425"/>
                  </a:lnTo>
                  <a:lnTo>
                    <a:pt x="57992" y="1821593"/>
                  </a:lnTo>
                  <a:lnTo>
                    <a:pt x="48086" y="1867094"/>
                  </a:lnTo>
                  <a:lnTo>
                    <a:pt x="39078" y="1912918"/>
                  </a:lnTo>
                  <a:lnTo>
                    <a:pt x="30978" y="1959056"/>
                  </a:lnTo>
                  <a:lnTo>
                    <a:pt x="23795" y="2005498"/>
                  </a:lnTo>
                  <a:lnTo>
                    <a:pt x="17539" y="2052235"/>
                  </a:lnTo>
                  <a:lnTo>
                    <a:pt x="12219" y="2099257"/>
                  </a:lnTo>
                  <a:lnTo>
                    <a:pt x="7846" y="2146556"/>
                  </a:lnTo>
                  <a:lnTo>
                    <a:pt x="4427" y="2194121"/>
                  </a:lnTo>
                  <a:lnTo>
                    <a:pt x="1974" y="2241944"/>
                  </a:lnTo>
                  <a:lnTo>
                    <a:pt x="495" y="2290015"/>
                  </a:lnTo>
                  <a:lnTo>
                    <a:pt x="0" y="2338324"/>
                  </a:lnTo>
                  <a:lnTo>
                    <a:pt x="495" y="2386637"/>
                  </a:lnTo>
                  <a:lnTo>
                    <a:pt x="1974" y="2434712"/>
                  </a:lnTo>
                  <a:lnTo>
                    <a:pt x="4427" y="2482539"/>
                  </a:lnTo>
                  <a:lnTo>
                    <a:pt x="7846" y="2530109"/>
                  </a:lnTo>
                  <a:lnTo>
                    <a:pt x="12219" y="2577412"/>
                  </a:lnTo>
                  <a:lnTo>
                    <a:pt x="17539" y="2624439"/>
                  </a:lnTo>
                  <a:lnTo>
                    <a:pt x="23795" y="2671180"/>
                  </a:lnTo>
                  <a:lnTo>
                    <a:pt x="30978" y="2717626"/>
                  </a:lnTo>
                  <a:lnTo>
                    <a:pt x="39078" y="2763767"/>
                  </a:lnTo>
                  <a:lnTo>
                    <a:pt x="48086" y="2809595"/>
                  </a:lnTo>
                  <a:lnTo>
                    <a:pt x="57992" y="2855099"/>
                  </a:lnTo>
                  <a:lnTo>
                    <a:pt x="68787" y="2900271"/>
                  </a:lnTo>
                  <a:lnTo>
                    <a:pt x="80462" y="2945101"/>
                  </a:lnTo>
                  <a:lnTo>
                    <a:pt x="93006" y="2989579"/>
                  </a:lnTo>
                  <a:lnTo>
                    <a:pt x="106410" y="3033697"/>
                  </a:lnTo>
                  <a:lnTo>
                    <a:pt x="120665" y="3077444"/>
                  </a:lnTo>
                  <a:lnTo>
                    <a:pt x="135761" y="3120812"/>
                  </a:lnTo>
                  <a:lnTo>
                    <a:pt x="151689" y="3163790"/>
                  </a:lnTo>
                  <a:lnTo>
                    <a:pt x="168438" y="3206370"/>
                  </a:lnTo>
                  <a:lnTo>
                    <a:pt x="186001" y="3248542"/>
                  </a:lnTo>
                  <a:lnTo>
                    <a:pt x="204367" y="3290297"/>
                  </a:lnTo>
                  <a:lnTo>
                    <a:pt x="223526" y="3331625"/>
                  </a:lnTo>
                  <a:lnTo>
                    <a:pt x="243469" y="3372518"/>
                  </a:lnTo>
                  <a:lnTo>
                    <a:pt x="264187" y="3412964"/>
                  </a:lnTo>
                  <a:lnTo>
                    <a:pt x="285670" y="3452956"/>
                  </a:lnTo>
                  <a:lnTo>
                    <a:pt x="307908" y="3492483"/>
                  </a:lnTo>
                  <a:lnTo>
                    <a:pt x="330892" y="3531537"/>
                  </a:lnTo>
                  <a:lnTo>
                    <a:pt x="354613" y="3570107"/>
                  </a:lnTo>
                  <a:lnTo>
                    <a:pt x="379061" y="3608185"/>
                  </a:lnTo>
                  <a:lnTo>
                    <a:pt x="404226" y="3645761"/>
                  </a:lnTo>
                  <a:lnTo>
                    <a:pt x="430100" y="3682826"/>
                  </a:lnTo>
                  <a:lnTo>
                    <a:pt x="456671" y="3719370"/>
                  </a:lnTo>
                  <a:lnTo>
                    <a:pt x="483932" y="3755384"/>
                  </a:lnTo>
                  <a:lnTo>
                    <a:pt x="511872" y="3790859"/>
                  </a:lnTo>
                  <a:lnTo>
                    <a:pt x="540481" y="3825784"/>
                  </a:lnTo>
                  <a:lnTo>
                    <a:pt x="569751" y="3860151"/>
                  </a:lnTo>
                  <a:lnTo>
                    <a:pt x="599672" y="3893950"/>
                  </a:lnTo>
                  <a:lnTo>
                    <a:pt x="630235" y="3927172"/>
                  </a:lnTo>
                  <a:lnTo>
                    <a:pt x="661429" y="3959808"/>
                  </a:lnTo>
                  <a:lnTo>
                    <a:pt x="693245" y="3991848"/>
                  </a:lnTo>
                  <a:lnTo>
                    <a:pt x="725674" y="4023282"/>
                  </a:lnTo>
                  <a:lnTo>
                    <a:pt x="758706" y="4054101"/>
                  </a:lnTo>
                  <a:lnTo>
                    <a:pt x="792332" y="4084297"/>
                  </a:lnTo>
                  <a:lnTo>
                    <a:pt x="826542" y="4113858"/>
                  </a:lnTo>
                  <a:lnTo>
                    <a:pt x="861327" y="4142777"/>
                  </a:lnTo>
                  <a:lnTo>
                    <a:pt x="896677" y="4171043"/>
                  </a:lnTo>
                  <a:lnTo>
                    <a:pt x="932583" y="4198648"/>
                  </a:lnTo>
                  <a:lnTo>
                    <a:pt x="969035" y="4225581"/>
                  </a:lnTo>
                  <a:lnTo>
                    <a:pt x="1006023" y="4251834"/>
                  </a:lnTo>
                  <a:lnTo>
                    <a:pt x="1043539" y="4277396"/>
                  </a:lnTo>
                  <a:lnTo>
                    <a:pt x="1081572" y="4302260"/>
                  </a:lnTo>
                  <a:lnTo>
                    <a:pt x="1120113" y="4326414"/>
                  </a:lnTo>
                  <a:lnTo>
                    <a:pt x="1159153" y="4349850"/>
                  </a:lnTo>
                  <a:lnTo>
                    <a:pt x="1198682" y="4372559"/>
                  </a:lnTo>
                  <a:lnTo>
                    <a:pt x="1238690" y="4394530"/>
                  </a:lnTo>
                  <a:lnTo>
                    <a:pt x="1279168" y="4415756"/>
                  </a:lnTo>
                  <a:lnTo>
                    <a:pt x="1320107" y="4436225"/>
                  </a:lnTo>
                  <a:lnTo>
                    <a:pt x="1361497" y="4455929"/>
                  </a:lnTo>
                  <a:lnTo>
                    <a:pt x="1403328" y="4474858"/>
                  </a:lnTo>
                  <a:lnTo>
                    <a:pt x="1445591" y="4493004"/>
                  </a:lnTo>
                  <a:lnTo>
                    <a:pt x="1488276" y="4510355"/>
                  </a:lnTo>
                  <a:lnTo>
                    <a:pt x="1531375" y="4526904"/>
                  </a:lnTo>
                  <a:lnTo>
                    <a:pt x="1574876" y="4542641"/>
                  </a:lnTo>
                  <a:lnTo>
                    <a:pt x="1618772" y="4557556"/>
                  </a:lnTo>
                  <a:lnTo>
                    <a:pt x="1663052" y="4571640"/>
                  </a:lnTo>
                  <a:lnTo>
                    <a:pt x="1707707" y="4584883"/>
                  </a:lnTo>
                  <a:lnTo>
                    <a:pt x="1752727" y="4597277"/>
                  </a:lnTo>
                  <a:lnTo>
                    <a:pt x="1798102" y="4608811"/>
                  </a:lnTo>
                  <a:lnTo>
                    <a:pt x="1843824" y="4619477"/>
                  </a:lnTo>
                  <a:lnTo>
                    <a:pt x="1889883" y="4629264"/>
                  </a:lnTo>
                  <a:lnTo>
                    <a:pt x="1936269" y="4638164"/>
                  </a:lnTo>
                  <a:lnTo>
                    <a:pt x="1982973" y="4646167"/>
                  </a:lnTo>
                  <a:lnTo>
                    <a:pt x="2029985" y="4653264"/>
                  </a:lnTo>
                  <a:lnTo>
                    <a:pt x="2077296" y="4659445"/>
                  </a:lnTo>
                  <a:lnTo>
                    <a:pt x="2124895" y="4664701"/>
                  </a:lnTo>
                  <a:lnTo>
                    <a:pt x="2172775" y="4669022"/>
                  </a:lnTo>
                  <a:lnTo>
                    <a:pt x="2220924" y="4672400"/>
                  </a:lnTo>
                  <a:lnTo>
                    <a:pt x="2269334" y="4674824"/>
                  </a:lnTo>
                  <a:lnTo>
                    <a:pt x="2317996" y="4676285"/>
                  </a:lnTo>
                  <a:lnTo>
                    <a:pt x="2366899" y="4676775"/>
                  </a:lnTo>
                  <a:lnTo>
                    <a:pt x="2415806" y="4676285"/>
                  </a:lnTo>
                  <a:lnTo>
                    <a:pt x="2464472" y="4674824"/>
                  </a:lnTo>
                  <a:lnTo>
                    <a:pt x="2512886" y="4672400"/>
                  </a:lnTo>
                  <a:lnTo>
                    <a:pt x="2561040" y="4669022"/>
                  </a:lnTo>
                  <a:lnTo>
                    <a:pt x="2608924" y="4664701"/>
                  </a:lnTo>
                  <a:lnTo>
                    <a:pt x="2656528" y="4659445"/>
                  </a:lnTo>
                  <a:lnTo>
                    <a:pt x="2703843" y="4653264"/>
                  </a:lnTo>
                  <a:lnTo>
                    <a:pt x="2750858" y="4646167"/>
                  </a:lnTo>
                  <a:lnTo>
                    <a:pt x="2797566" y="4638164"/>
                  </a:lnTo>
                  <a:lnTo>
                    <a:pt x="2843956" y="4629264"/>
                  </a:lnTo>
                  <a:lnTo>
                    <a:pt x="2890018" y="4619477"/>
                  </a:lnTo>
                  <a:lnTo>
                    <a:pt x="2935744" y="4608811"/>
                  </a:lnTo>
                  <a:lnTo>
                    <a:pt x="2981123" y="4597277"/>
                  </a:lnTo>
                  <a:lnTo>
                    <a:pt x="3026146" y="4584883"/>
                  </a:lnTo>
                  <a:lnTo>
                    <a:pt x="3070804" y="4571640"/>
                  </a:lnTo>
                  <a:lnTo>
                    <a:pt x="3115087" y="4557556"/>
                  </a:lnTo>
                  <a:lnTo>
                    <a:pt x="3158986" y="4542641"/>
                  </a:lnTo>
                  <a:lnTo>
                    <a:pt x="3202490" y="4526904"/>
                  </a:lnTo>
                  <a:lnTo>
                    <a:pt x="3245591" y="4510355"/>
                  </a:lnTo>
                  <a:lnTo>
                    <a:pt x="3288280" y="4493004"/>
                  </a:lnTo>
                  <a:lnTo>
                    <a:pt x="3330545" y="4474858"/>
                  </a:lnTo>
                  <a:lnTo>
                    <a:pt x="3372379" y="4455929"/>
                  </a:lnTo>
                  <a:lnTo>
                    <a:pt x="3413771" y="4436225"/>
                  </a:lnTo>
                  <a:lnTo>
                    <a:pt x="3454712" y="4415756"/>
                  </a:lnTo>
                  <a:lnTo>
                    <a:pt x="3495193" y="4394530"/>
                  </a:lnTo>
                  <a:lnTo>
                    <a:pt x="3535203" y="4372559"/>
                  </a:lnTo>
                  <a:lnTo>
                    <a:pt x="3574734" y="4349850"/>
                  </a:lnTo>
                  <a:lnTo>
                    <a:pt x="3613776" y="4326414"/>
                  </a:lnTo>
                  <a:lnTo>
                    <a:pt x="3652319" y="4302260"/>
                  </a:lnTo>
                  <a:lnTo>
                    <a:pt x="3690354" y="4277396"/>
                  </a:lnTo>
                  <a:lnTo>
                    <a:pt x="3727871" y="4251834"/>
                  </a:lnTo>
                  <a:lnTo>
                    <a:pt x="3764862" y="4225581"/>
                  </a:lnTo>
                  <a:lnTo>
                    <a:pt x="3801315" y="4198648"/>
                  </a:lnTo>
                  <a:lnTo>
                    <a:pt x="3837223" y="4171043"/>
                  </a:lnTo>
                  <a:lnTo>
                    <a:pt x="3872574" y="4142777"/>
                  </a:lnTo>
                  <a:lnTo>
                    <a:pt x="3907360" y="4113858"/>
                  </a:lnTo>
                  <a:lnTo>
                    <a:pt x="3941572" y="4084297"/>
                  </a:lnTo>
                  <a:lnTo>
                    <a:pt x="3975199" y="4054101"/>
                  </a:lnTo>
                  <a:lnTo>
                    <a:pt x="4008233" y="4023282"/>
                  </a:lnTo>
                  <a:lnTo>
                    <a:pt x="4040663" y="3991848"/>
                  </a:lnTo>
                  <a:lnTo>
                    <a:pt x="4072481" y="3959808"/>
                  </a:lnTo>
                  <a:lnTo>
                    <a:pt x="4103676" y="3927172"/>
                  </a:lnTo>
                  <a:lnTo>
                    <a:pt x="4134239" y="3893950"/>
                  </a:lnTo>
                  <a:lnTo>
                    <a:pt x="4164161" y="3860151"/>
                  </a:lnTo>
                  <a:lnTo>
                    <a:pt x="4193432" y="3825784"/>
                  </a:lnTo>
                  <a:lnTo>
                    <a:pt x="4222043" y="3790859"/>
                  </a:lnTo>
                  <a:lnTo>
                    <a:pt x="4249983" y="3755384"/>
                  </a:lnTo>
                  <a:lnTo>
                    <a:pt x="4277245" y="3719370"/>
                  </a:lnTo>
                  <a:lnTo>
                    <a:pt x="4303817" y="3682826"/>
                  </a:lnTo>
                  <a:lnTo>
                    <a:pt x="4329691" y="3645761"/>
                  </a:lnTo>
                  <a:lnTo>
                    <a:pt x="4354857" y="3608185"/>
                  </a:lnTo>
                  <a:lnTo>
                    <a:pt x="4379305" y="3570107"/>
                  </a:lnTo>
                  <a:lnTo>
                    <a:pt x="4403027" y="3531537"/>
                  </a:lnTo>
                  <a:lnTo>
                    <a:pt x="4426012" y="3492483"/>
                  </a:lnTo>
                  <a:lnTo>
                    <a:pt x="4448250" y="3452956"/>
                  </a:lnTo>
                  <a:lnTo>
                    <a:pt x="4469734" y="3412964"/>
                  </a:lnTo>
                  <a:lnTo>
                    <a:pt x="4490452" y="3372518"/>
                  </a:lnTo>
                  <a:lnTo>
                    <a:pt x="4510396" y="3331625"/>
                  </a:lnTo>
                  <a:lnTo>
                    <a:pt x="4529555" y="3290297"/>
                  </a:lnTo>
                  <a:lnTo>
                    <a:pt x="4547921" y="3248542"/>
                  </a:lnTo>
                  <a:lnTo>
                    <a:pt x="4565484" y="3206370"/>
                  </a:lnTo>
                  <a:lnTo>
                    <a:pt x="4582234" y="3163790"/>
                  </a:lnTo>
                  <a:lnTo>
                    <a:pt x="4598162" y="3120812"/>
                  </a:lnTo>
                  <a:lnTo>
                    <a:pt x="4613258" y="3077444"/>
                  </a:lnTo>
                  <a:lnTo>
                    <a:pt x="4627513" y="3033697"/>
                  </a:lnTo>
                  <a:lnTo>
                    <a:pt x="4640918" y="2989579"/>
                  </a:lnTo>
                  <a:lnTo>
                    <a:pt x="4653462" y="2945101"/>
                  </a:lnTo>
                  <a:lnTo>
                    <a:pt x="4665136" y="2900271"/>
                  </a:lnTo>
                  <a:lnTo>
                    <a:pt x="4675931" y="2855099"/>
                  </a:lnTo>
                  <a:lnTo>
                    <a:pt x="4685838" y="2809595"/>
                  </a:lnTo>
                  <a:lnTo>
                    <a:pt x="4694846" y="2763767"/>
                  </a:lnTo>
                  <a:lnTo>
                    <a:pt x="4702946" y="2717626"/>
                  </a:lnTo>
                  <a:lnTo>
                    <a:pt x="4710129" y="2671180"/>
                  </a:lnTo>
                  <a:lnTo>
                    <a:pt x="4716385" y="2624439"/>
                  </a:lnTo>
                  <a:lnTo>
                    <a:pt x="4721705" y="2577412"/>
                  </a:lnTo>
                  <a:lnTo>
                    <a:pt x="4726078" y="2530109"/>
                  </a:lnTo>
                  <a:lnTo>
                    <a:pt x="4729497" y="2482539"/>
                  </a:lnTo>
                  <a:lnTo>
                    <a:pt x="4731950" y="2434712"/>
                  </a:lnTo>
                  <a:lnTo>
                    <a:pt x="4733429" y="2386637"/>
                  </a:lnTo>
                  <a:lnTo>
                    <a:pt x="4733925" y="2338324"/>
                  </a:lnTo>
                  <a:lnTo>
                    <a:pt x="4733429" y="2290015"/>
                  </a:lnTo>
                  <a:lnTo>
                    <a:pt x="4731950" y="2241944"/>
                  </a:lnTo>
                  <a:lnTo>
                    <a:pt x="4729497" y="2194121"/>
                  </a:lnTo>
                  <a:lnTo>
                    <a:pt x="4726078" y="2146556"/>
                  </a:lnTo>
                  <a:lnTo>
                    <a:pt x="4721705" y="2099257"/>
                  </a:lnTo>
                  <a:lnTo>
                    <a:pt x="4716385" y="2052235"/>
                  </a:lnTo>
                  <a:lnTo>
                    <a:pt x="4710129" y="2005498"/>
                  </a:lnTo>
                  <a:lnTo>
                    <a:pt x="4702946" y="1959056"/>
                  </a:lnTo>
                  <a:lnTo>
                    <a:pt x="4694846" y="1912918"/>
                  </a:lnTo>
                  <a:lnTo>
                    <a:pt x="4685838" y="1867094"/>
                  </a:lnTo>
                  <a:lnTo>
                    <a:pt x="4675931" y="1821593"/>
                  </a:lnTo>
                  <a:lnTo>
                    <a:pt x="4665136" y="1776425"/>
                  </a:lnTo>
                  <a:lnTo>
                    <a:pt x="4653462" y="1731598"/>
                  </a:lnTo>
                  <a:lnTo>
                    <a:pt x="4640918" y="1687123"/>
                  </a:lnTo>
                  <a:lnTo>
                    <a:pt x="4627513" y="1643009"/>
                  </a:lnTo>
                  <a:lnTo>
                    <a:pt x="4613258" y="1599265"/>
                  </a:lnTo>
                  <a:lnTo>
                    <a:pt x="4598162" y="1555900"/>
                  </a:lnTo>
                  <a:lnTo>
                    <a:pt x="4582234" y="1512925"/>
                  </a:lnTo>
                  <a:lnTo>
                    <a:pt x="4565484" y="1470347"/>
                  </a:lnTo>
                  <a:lnTo>
                    <a:pt x="4547921" y="1428178"/>
                  </a:lnTo>
                  <a:lnTo>
                    <a:pt x="4529555" y="1386426"/>
                  </a:lnTo>
                  <a:lnTo>
                    <a:pt x="4510396" y="1345100"/>
                  </a:lnTo>
                  <a:lnTo>
                    <a:pt x="4490452" y="1304211"/>
                  </a:lnTo>
                  <a:lnTo>
                    <a:pt x="4469734" y="1263766"/>
                  </a:lnTo>
                  <a:lnTo>
                    <a:pt x="4448250" y="1223777"/>
                  </a:lnTo>
                  <a:lnTo>
                    <a:pt x="4426012" y="1184252"/>
                  </a:lnTo>
                  <a:lnTo>
                    <a:pt x="4403027" y="1145200"/>
                  </a:lnTo>
                  <a:lnTo>
                    <a:pt x="4379305" y="1106632"/>
                  </a:lnTo>
                  <a:lnTo>
                    <a:pt x="4354857" y="1068556"/>
                  </a:lnTo>
                  <a:lnTo>
                    <a:pt x="4329691" y="1030982"/>
                  </a:lnTo>
                  <a:lnTo>
                    <a:pt x="4303817" y="993919"/>
                  </a:lnTo>
                  <a:lnTo>
                    <a:pt x="4277245" y="957376"/>
                  </a:lnTo>
                  <a:lnTo>
                    <a:pt x="4249983" y="921364"/>
                  </a:lnTo>
                  <a:lnTo>
                    <a:pt x="4222043" y="885891"/>
                  </a:lnTo>
                  <a:lnTo>
                    <a:pt x="4193432" y="850967"/>
                  </a:lnTo>
                  <a:lnTo>
                    <a:pt x="4164161" y="816602"/>
                  </a:lnTo>
                  <a:lnTo>
                    <a:pt x="4134239" y="782804"/>
                  </a:lnTo>
                  <a:lnTo>
                    <a:pt x="4103676" y="749583"/>
                  </a:lnTo>
                  <a:lnTo>
                    <a:pt x="4072481" y="716949"/>
                  </a:lnTo>
                  <a:lnTo>
                    <a:pt x="4040663" y="684911"/>
                  </a:lnTo>
                  <a:lnTo>
                    <a:pt x="4008233" y="653477"/>
                  </a:lnTo>
                  <a:lnTo>
                    <a:pt x="3975199" y="622659"/>
                  </a:lnTo>
                  <a:lnTo>
                    <a:pt x="3941572" y="592465"/>
                  </a:lnTo>
                  <a:lnTo>
                    <a:pt x="3907360" y="562904"/>
                  </a:lnTo>
                  <a:lnTo>
                    <a:pt x="3872574" y="533986"/>
                  </a:lnTo>
                  <a:lnTo>
                    <a:pt x="3837223" y="505721"/>
                  </a:lnTo>
                  <a:lnTo>
                    <a:pt x="3801315" y="478117"/>
                  </a:lnTo>
                  <a:lnTo>
                    <a:pt x="3764862" y="451185"/>
                  </a:lnTo>
                  <a:lnTo>
                    <a:pt x="3727871" y="424933"/>
                  </a:lnTo>
                  <a:lnTo>
                    <a:pt x="3690354" y="399371"/>
                  </a:lnTo>
                  <a:lnTo>
                    <a:pt x="3652319" y="374508"/>
                  </a:lnTo>
                  <a:lnTo>
                    <a:pt x="3613776" y="350354"/>
                  </a:lnTo>
                  <a:lnTo>
                    <a:pt x="3574734" y="326919"/>
                  </a:lnTo>
                  <a:lnTo>
                    <a:pt x="3535203" y="304211"/>
                  </a:lnTo>
                  <a:lnTo>
                    <a:pt x="3495193" y="282240"/>
                  </a:lnTo>
                  <a:lnTo>
                    <a:pt x="3454712" y="261015"/>
                  </a:lnTo>
                  <a:lnTo>
                    <a:pt x="3413771" y="240546"/>
                  </a:lnTo>
                  <a:lnTo>
                    <a:pt x="3372379" y="220842"/>
                  </a:lnTo>
                  <a:lnTo>
                    <a:pt x="3330545" y="201913"/>
                  </a:lnTo>
                  <a:lnTo>
                    <a:pt x="3288280" y="183769"/>
                  </a:lnTo>
                  <a:lnTo>
                    <a:pt x="3245591" y="166417"/>
                  </a:lnTo>
                  <a:lnTo>
                    <a:pt x="3202490" y="149868"/>
                  </a:lnTo>
                  <a:lnTo>
                    <a:pt x="3158986" y="134132"/>
                  </a:lnTo>
                  <a:lnTo>
                    <a:pt x="3115087" y="119217"/>
                  </a:lnTo>
                  <a:lnTo>
                    <a:pt x="3070804" y="105133"/>
                  </a:lnTo>
                  <a:lnTo>
                    <a:pt x="3026146" y="91890"/>
                  </a:lnTo>
                  <a:lnTo>
                    <a:pt x="2981123" y="79496"/>
                  </a:lnTo>
                  <a:lnTo>
                    <a:pt x="2935744" y="67962"/>
                  </a:lnTo>
                  <a:lnTo>
                    <a:pt x="2890018" y="57297"/>
                  </a:lnTo>
                  <a:lnTo>
                    <a:pt x="2843956" y="47509"/>
                  </a:lnTo>
                  <a:lnTo>
                    <a:pt x="2797566" y="38610"/>
                  </a:lnTo>
                  <a:lnTo>
                    <a:pt x="2750858" y="30607"/>
                  </a:lnTo>
                  <a:lnTo>
                    <a:pt x="2703843" y="23510"/>
                  </a:lnTo>
                  <a:lnTo>
                    <a:pt x="2656528" y="17329"/>
                  </a:lnTo>
                  <a:lnTo>
                    <a:pt x="2608924" y="12073"/>
                  </a:lnTo>
                  <a:lnTo>
                    <a:pt x="2561040" y="7752"/>
                  </a:lnTo>
                  <a:lnTo>
                    <a:pt x="2512886" y="4374"/>
                  </a:lnTo>
                  <a:lnTo>
                    <a:pt x="2464472" y="1950"/>
                  </a:lnTo>
                  <a:lnTo>
                    <a:pt x="2415806" y="489"/>
                  </a:lnTo>
                  <a:lnTo>
                    <a:pt x="23668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007468"/>
                </a:solidFill>
              </a:endParaRPr>
            </a:p>
          </p:txBody>
        </p:sp>
        <p:pic>
          <p:nvPicPr>
            <p:cNvPr id="12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1095375"/>
              <a:ext cx="1162049" cy="4181475"/>
            </a:xfrm>
            <a:prstGeom prst="rect">
              <a:avLst/>
            </a:prstGeom>
          </p:spPr>
        </p:pic>
        <p:sp>
          <p:nvSpPr>
            <p:cNvPr id="13" name="object 11"/>
            <p:cNvSpPr/>
            <p:nvPr/>
          </p:nvSpPr>
          <p:spPr>
            <a:xfrm>
              <a:off x="971550" y="914399"/>
              <a:ext cx="285750" cy="4505325"/>
            </a:xfrm>
            <a:custGeom>
              <a:avLst/>
              <a:gdLst/>
              <a:ahLst/>
              <a:cxnLst/>
              <a:rect l="l" t="t" r="r" b="b"/>
              <a:pathLst>
                <a:path w="285750" h="4505325">
                  <a:moveTo>
                    <a:pt x="285750" y="4357751"/>
                  </a:moveTo>
                  <a:lnTo>
                    <a:pt x="278460" y="4311040"/>
                  </a:lnTo>
                  <a:lnTo>
                    <a:pt x="258178" y="4270489"/>
                  </a:lnTo>
                  <a:lnTo>
                    <a:pt x="227253" y="4238523"/>
                  </a:lnTo>
                  <a:lnTo>
                    <a:pt x="188023" y="4217581"/>
                  </a:lnTo>
                  <a:lnTo>
                    <a:pt x="142875" y="4210050"/>
                  </a:lnTo>
                  <a:lnTo>
                    <a:pt x="97713" y="4217581"/>
                  </a:lnTo>
                  <a:lnTo>
                    <a:pt x="58483" y="4238523"/>
                  </a:lnTo>
                  <a:lnTo>
                    <a:pt x="27559" y="4270489"/>
                  </a:lnTo>
                  <a:lnTo>
                    <a:pt x="7277" y="4311040"/>
                  </a:lnTo>
                  <a:lnTo>
                    <a:pt x="0" y="4357751"/>
                  </a:lnTo>
                  <a:lnTo>
                    <a:pt x="7277" y="4404411"/>
                  </a:lnTo>
                  <a:lnTo>
                    <a:pt x="27559" y="4444924"/>
                  </a:lnTo>
                  <a:lnTo>
                    <a:pt x="58483" y="4476864"/>
                  </a:lnTo>
                  <a:lnTo>
                    <a:pt x="97713" y="4497806"/>
                  </a:lnTo>
                  <a:lnTo>
                    <a:pt x="142875" y="4505325"/>
                  </a:lnTo>
                  <a:lnTo>
                    <a:pt x="188023" y="4497806"/>
                  </a:lnTo>
                  <a:lnTo>
                    <a:pt x="227253" y="4476864"/>
                  </a:lnTo>
                  <a:lnTo>
                    <a:pt x="258178" y="4444924"/>
                  </a:lnTo>
                  <a:lnTo>
                    <a:pt x="278460" y="4404411"/>
                  </a:lnTo>
                  <a:lnTo>
                    <a:pt x="285750" y="4357751"/>
                  </a:lnTo>
                  <a:close/>
                </a:path>
                <a:path w="285750" h="4505325">
                  <a:moveTo>
                    <a:pt x="285750" y="142875"/>
                  </a:moveTo>
                  <a:lnTo>
                    <a:pt x="278460" y="97739"/>
                  </a:lnTo>
                  <a:lnTo>
                    <a:pt x="258178" y="58521"/>
                  </a:lnTo>
                  <a:lnTo>
                    <a:pt x="227253" y="27584"/>
                  </a:lnTo>
                  <a:lnTo>
                    <a:pt x="188023" y="7289"/>
                  </a:lnTo>
                  <a:lnTo>
                    <a:pt x="142875" y="0"/>
                  </a:lnTo>
                  <a:lnTo>
                    <a:pt x="97713" y="7289"/>
                  </a:lnTo>
                  <a:lnTo>
                    <a:pt x="58483" y="27584"/>
                  </a:lnTo>
                  <a:lnTo>
                    <a:pt x="27559" y="58521"/>
                  </a:lnTo>
                  <a:lnTo>
                    <a:pt x="7277" y="97739"/>
                  </a:lnTo>
                  <a:lnTo>
                    <a:pt x="0" y="142875"/>
                  </a:lnTo>
                  <a:lnTo>
                    <a:pt x="7277" y="188023"/>
                  </a:lnTo>
                  <a:lnTo>
                    <a:pt x="27559" y="227241"/>
                  </a:lnTo>
                  <a:lnTo>
                    <a:pt x="58483" y="258178"/>
                  </a:lnTo>
                  <a:lnTo>
                    <a:pt x="97713" y="278472"/>
                  </a:lnTo>
                  <a:lnTo>
                    <a:pt x="142875" y="285750"/>
                  </a:lnTo>
                  <a:lnTo>
                    <a:pt x="188023" y="278472"/>
                  </a:lnTo>
                  <a:lnTo>
                    <a:pt x="227253" y="258178"/>
                  </a:lnTo>
                  <a:lnTo>
                    <a:pt x="258178" y="227241"/>
                  </a:lnTo>
                  <a:lnTo>
                    <a:pt x="278460" y="188023"/>
                  </a:lnTo>
                  <a:lnTo>
                    <a:pt x="285750" y="142875"/>
                  </a:lnTo>
                  <a:close/>
                </a:path>
              </a:pathLst>
            </a:custGeom>
            <a:solidFill>
              <a:srgbClr val="F37335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007468"/>
                </a:solidFill>
              </a:endParaRPr>
            </a:p>
          </p:txBody>
        </p:sp>
        <p:pic>
          <p:nvPicPr>
            <p:cNvPr id="14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43625" y="4391025"/>
              <a:ext cx="5181600" cy="857250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72174" y="2388790"/>
            <a:ext cx="6134834" cy="1953705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Досягнення доброго </a:t>
            </a:r>
            <a:r>
              <a:rPr lang="ru-RU" sz="3200" b="1" dirty="0" err="1" smtClean="0">
                <a:solidFill>
                  <a:schemeClr val="bg1"/>
                </a:solidFill>
              </a:rPr>
              <a:t>еколог</a:t>
            </a:r>
            <a:r>
              <a:rPr lang="uk-UA" sz="3200" b="1" dirty="0" smtClean="0">
                <a:solidFill>
                  <a:schemeClr val="bg1"/>
                </a:solidFill>
              </a:rPr>
              <a:t>ічного та хімічного станів поверхневих вод на масивах, що зазнають забруднення від </a:t>
            </a:r>
            <a:r>
              <a:rPr lang="uk-UA" sz="3200" b="1" dirty="0" smtClean="0">
                <a:solidFill>
                  <a:schemeClr val="bg1"/>
                </a:solidFill>
              </a:rPr>
              <a:t>точкових </a:t>
            </a:r>
            <a:r>
              <a:rPr lang="uk-UA" sz="3200" b="1" dirty="0" smtClean="0">
                <a:solidFill>
                  <a:schemeClr val="bg1"/>
                </a:solidFill>
              </a:rPr>
              <a:t>джерел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124681" y="1404866"/>
            <a:ext cx="4227635" cy="4123735"/>
          </a:xfrm>
          <a:prstGeom prst="ellipse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33892" y="1900593"/>
            <a:ext cx="973116" cy="65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5576128" y="1801387"/>
            <a:ext cx="542925" cy="542925"/>
          </a:xfrm>
          <a:custGeom>
            <a:avLst/>
            <a:gdLst/>
            <a:ahLst/>
            <a:cxnLst/>
            <a:rect l="l" t="t" r="r" b="b"/>
            <a:pathLst>
              <a:path w="542925" h="542925">
                <a:moveTo>
                  <a:pt x="0" y="271399"/>
                </a:moveTo>
                <a:lnTo>
                  <a:pt x="4369" y="222589"/>
                </a:lnTo>
                <a:lnTo>
                  <a:pt x="16968" y="176659"/>
                </a:lnTo>
                <a:lnTo>
                  <a:pt x="37032" y="134375"/>
                </a:lnTo>
                <a:lnTo>
                  <a:pt x="63797" y="96499"/>
                </a:lnTo>
                <a:lnTo>
                  <a:pt x="96499" y="63797"/>
                </a:lnTo>
                <a:lnTo>
                  <a:pt x="134375" y="37032"/>
                </a:lnTo>
                <a:lnTo>
                  <a:pt x="176659" y="16968"/>
                </a:lnTo>
                <a:lnTo>
                  <a:pt x="222589" y="4369"/>
                </a:lnTo>
                <a:lnTo>
                  <a:pt x="271399" y="0"/>
                </a:lnTo>
                <a:lnTo>
                  <a:pt x="320213" y="4369"/>
                </a:lnTo>
                <a:lnTo>
                  <a:pt x="366154" y="16968"/>
                </a:lnTo>
                <a:lnTo>
                  <a:pt x="408455" y="37032"/>
                </a:lnTo>
                <a:lnTo>
                  <a:pt x="446350" y="63797"/>
                </a:lnTo>
                <a:lnTo>
                  <a:pt x="479074" y="96499"/>
                </a:lnTo>
                <a:lnTo>
                  <a:pt x="505859" y="134375"/>
                </a:lnTo>
                <a:lnTo>
                  <a:pt x="525940" y="176659"/>
                </a:lnTo>
                <a:lnTo>
                  <a:pt x="538551" y="222589"/>
                </a:lnTo>
                <a:lnTo>
                  <a:pt x="542925" y="271399"/>
                </a:lnTo>
                <a:lnTo>
                  <a:pt x="538551" y="320213"/>
                </a:lnTo>
                <a:lnTo>
                  <a:pt x="525940" y="366154"/>
                </a:lnTo>
                <a:lnTo>
                  <a:pt x="505859" y="408455"/>
                </a:lnTo>
                <a:lnTo>
                  <a:pt x="479074" y="446350"/>
                </a:lnTo>
                <a:lnTo>
                  <a:pt x="446350" y="479074"/>
                </a:lnTo>
                <a:lnTo>
                  <a:pt x="408455" y="505859"/>
                </a:lnTo>
                <a:lnTo>
                  <a:pt x="366154" y="525940"/>
                </a:lnTo>
                <a:lnTo>
                  <a:pt x="320213" y="538551"/>
                </a:lnTo>
                <a:lnTo>
                  <a:pt x="271399" y="542925"/>
                </a:lnTo>
                <a:lnTo>
                  <a:pt x="222589" y="538551"/>
                </a:lnTo>
                <a:lnTo>
                  <a:pt x="176659" y="525940"/>
                </a:lnTo>
                <a:lnTo>
                  <a:pt x="134375" y="505859"/>
                </a:lnTo>
                <a:lnTo>
                  <a:pt x="96499" y="479074"/>
                </a:lnTo>
                <a:lnTo>
                  <a:pt x="63797" y="446350"/>
                </a:lnTo>
                <a:lnTo>
                  <a:pt x="37032" y="408455"/>
                </a:lnTo>
                <a:lnTo>
                  <a:pt x="16968" y="366154"/>
                </a:lnTo>
                <a:lnTo>
                  <a:pt x="4369" y="320213"/>
                </a:lnTo>
                <a:lnTo>
                  <a:pt x="0" y="27139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76128" y="2601487"/>
            <a:ext cx="542925" cy="533400"/>
          </a:xfrm>
          <a:custGeom>
            <a:avLst/>
            <a:gdLst/>
            <a:ahLst/>
            <a:cxnLst/>
            <a:rect l="l" t="t" r="r" b="b"/>
            <a:pathLst>
              <a:path w="542925" h="533400">
                <a:moveTo>
                  <a:pt x="0" y="266700"/>
                </a:moveTo>
                <a:lnTo>
                  <a:pt x="4369" y="218753"/>
                </a:lnTo>
                <a:lnTo>
                  <a:pt x="16968" y="173629"/>
                </a:lnTo>
                <a:lnTo>
                  <a:pt x="37032" y="132080"/>
                </a:lnTo>
                <a:lnTo>
                  <a:pt x="63797" y="94858"/>
                </a:lnTo>
                <a:lnTo>
                  <a:pt x="96499" y="62716"/>
                </a:lnTo>
                <a:lnTo>
                  <a:pt x="134375" y="36406"/>
                </a:lnTo>
                <a:lnTo>
                  <a:pt x="176659" y="16682"/>
                </a:lnTo>
                <a:lnTo>
                  <a:pt x="222589" y="4296"/>
                </a:lnTo>
                <a:lnTo>
                  <a:pt x="271399" y="0"/>
                </a:lnTo>
                <a:lnTo>
                  <a:pt x="320213" y="4296"/>
                </a:lnTo>
                <a:lnTo>
                  <a:pt x="366154" y="16682"/>
                </a:lnTo>
                <a:lnTo>
                  <a:pt x="408455" y="36406"/>
                </a:lnTo>
                <a:lnTo>
                  <a:pt x="446350" y="62716"/>
                </a:lnTo>
                <a:lnTo>
                  <a:pt x="479074" y="94858"/>
                </a:lnTo>
                <a:lnTo>
                  <a:pt x="505859" y="132079"/>
                </a:lnTo>
                <a:lnTo>
                  <a:pt x="525940" y="173629"/>
                </a:lnTo>
                <a:lnTo>
                  <a:pt x="538551" y="218753"/>
                </a:lnTo>
                <a:lnTo>
                  <a:pt x="542925" y="266700"/>
                </a:lnTo>
                <a:lnTo>
                  <a:pt x="538551" y="314612"/>
                </a:lnTo>
                <a:lnTo>
                  <a:pt x="525940" y="359719"/>
                </a:lnTo>
                <a:lnTo>
                  <a:pt x="505859" y="401263"/>
                </a:lnTo>
                <a:lnTo>
                  <a:pt x="479074" y="438489"/>
                </a:lnTo>
                <a:lnTo>
                  <a:pt x="446350" y="470642"/>
                </a:lnTo>
                <a:lnTo>
                  <a:pt x="408455" y="496965"/>
                </a:lnTo>
                <a:lnTo>
                  <a:pt x="366154" y="516702"/>
                </a:lnTo>
                <a:lnTo>
                  <a:pt x="320213" y="529099"/>
                </a:lnTo>
                <a:lnTo>
                  <a:pt x="271399" y="533400"/>
                </a:lnTo>
                <a:lnTo>
                  <a:pt x="222589" y="529099"/>
                </a:lnTo>
                <a:lnTo>
                  <a:pt x="176659" y="516702"/>
                </a:lnTo>
                <a:lnTo>
                  <a:pt x="134375" y="496965"/>
                </a:lnTo>
                <a:lnTo>
                  <a:pt x="96499" y="470642"/>
                </a:lnTo>
                <a:lnTo>
                  <a:pt x="63797" y="438489"/>
                </a:lnTo>
                <a:lnTo>
                  <a:pt x="37032" y="401263"/>
                </a:lnTo>
                <a:lnTo>
                  <a:pt x="16968" y="359719"/>
                </a:lnTo>
                <a:lnTo>
                  <a:pt x="4369" y="314612"/>
                </a:lnTo>
                <a:lnTo>
                  <a:pt x="0" y="26670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14228" y="3296813"/>
            <a:ext cx="552450" cy="542925"/>
          </a:xfrm>
          <a:custGeom>
            <a:avLst/>
            <a:gdLst/>
            <a:ahLst/>
            <a:cxnLst/>
            <a:rect l="l" t="t" r="r" b="b"/>
            <a:pathLst>
              <a:path w="552450" h="542925">
                <a:moveTo>
                  <a:pt x="0" y="271399"/>
                </a:moveTo>
                <a:lnTo>
                  <a:pt x="4447" y="222589"/>
                </a:lnTo>
                <a:lnTo>
                  <a:pt x="17269" y="176659"/>
                </a:lnTo>
                <a:lnTo>
                  <a:pt x="37690" y="134375"/>
                </a:lnTo>
                <a:lnTo>
                  <a:pt x="64932" y="96499"/>
                </a:lnTo>
                <a:lnTo>
                  <a:pt x="98215" y="63797"/>
                </a:lnTo>
                <a:lnTo>
                  <a:pt x="136764" y="37032"/>
                </a:lnTo>
                <a:lnTo>
                  <a:pt x="179801" y="16968"/>
                </a:lnTo>
                <a:lnTo>
                  <a:pt x="226547" y="4369"/>
                </a:lnTo>
                <a:lnTo>
                  <a:pt x="276225" y="0"/>
                </a:lnTo>
                <a:lnTo>
                  <a:pt x="325869" y="4369"/>
                </a:lnTo>
                <a:lnTo>
                  <a:pt x="372597" y="16968"/>
                </a:lnTo>
                <a:lnTo>
                  <a:pt x="415628" y="37032"/>
                </a:lnTo>
                <a:lnTo>
                  <a:pt x="454181" y="63797"/>
                </a:lnTo>
                <a:lnTo>
                  <a:pt x="487476" y="96499"/>
                </a:lnTo>
                <a:lnTo>
                  <a:pt x="514730" y="134375"/>
                </a:lnTo>
                <a:lnTo>
                  <a:pt x="535165" y="176659"/>
                </a:lnTo>
                <a:lnTo>
                  <a:pt x="547998" y="222589"/>
                </a:lnTo>
                <a:lnTo>
                  <a:pt x="552450" y="271399"/>
                </a:lnTo>
                <a:lnTo>
                  <a:pt x="547998" y="320213"/>
                </a:lnTo>
                <a:lnTo>
                  <a:pt x="535165" y="366154"/>
                </a:lnTo>
                <a:lnTo>
                  <a:pt x="514731" y="408455"/>
                </a:lnTo>
                <a:lnTo>
                  <a:pt x="487476" y="446350"/>
                </a:lnTo>
                <a:lnTo>
                  <a:pt x="454181" y="479074"/>
                </a:lnTo>
                <a:lnTo>
                  <a:pt x="415628" y="505859"/>
                </a:lnTo>
                <a:lnTo>
                  <a:pt x="372597" y="525940"/>
                </a:lnTo>
                <a:lnTo>
                  <a:pt x="325869" y="538551"/>
                </a:lnTo>
                <a:lnTo>
                  <a:pt x="276225" y="542925"/>
                </a:lnTo>
                <a:lnTo>
                  <a:pt x="226547" y="538551"/>
                </a:lnTo>
                <a:lnTo>
                  <a:pt x="179801" y="525940"/>
                </a:lnTo>
                <a:lnTo>
                  <a:pt x="136764" y="505859"/>
                </a:lnTo>
                <a:lnTo>
                  <a:pt x="98215" y="479074"/>
                </a:lnTo>
                <a:lnTo>
                  <a:pt x="64932" y="446350"/>
                </a:lnTo>
                <a:lnTo>
                  <a:pt x="37690" y="408455"/>
                </a:lnTo>
                <a:lnTo>
                  <a:pt x="17269" y="366154"/>
                </a:lnTo>
                <a:lnTo>
                  <a:pt x="4447" y="320213"/>
                </a:lnTo>
                <a:lnTo>
                  <a:pt x="0" y="27139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42803" y="4058813"/>
            <a:ext cx="542925" cy="542925"/>
          </a:xfrm>
          <a:custGeom>
            <a:avLst/>
            <a:gdLst/>
            <a:ahLst/>
            <a:cxnLst/>
            <a:rect l="l" t="t" r="r" b="b"/>
            <a:pathLst>
              <a:path w="542925" h="542925">
                <a:moveTo>
                  <a:pt x="0" y="271399"/>
                </a:moveTo>
                <a:lnTo>
                  <a:pt x="4369" y="222589"/>
                </a:lnTo>
                <a:lnTo>
                  <a:pt x="16968" y="176659"/>
                </a:lnTo>
                <a:lnTo>
                  <a:pt x="37032" y="134375"/>
                </a:lnTo>
                <a:lnTo>
                  <a:pt x="63797" y="96499"/>
                </a:lnTo>
                <a:lnTo>
                  <a:pt x="96499" y="63797"/>
                </a:lnTo>
                <a:lnTo>
                  <a:pt x="134375" y="37032"/>
                </a:lnTo>
                <a:lnTo>
                  <a:pt x="176659" y="16968"/>
                </a:lnTo>
                <a:lnTo>
                  <a:pt x="222589" y="4369"/>
                </a:lnTo>
                <a:lnTo>
                  <a:pt x="271399" y="0"/>
                </a:lnTo>
                <a:lnTo>
                  <a:pt x="320213" y="4369"/>
                </a:lnTo>
                <a:lnTo>
                  <a:pt x="366154" y="16968"/>
                </a:lnTo>
                <a:lnTo>
                  <a:pt x="408455" y="37032"/>
                </a:lnTo>
                <a:lnTo>
                  <a:pt x="446350" y="63797"/>
                </a:lnTo>
                <a:lnTo>
                  <a:pt x="479074" y="96499"/>
                </a:lnTo>
                <a:lnTo>
                  <a:pt x="505859" y="134375"/>
                </a:lnTo>
                <a:lnTo>
                  <a:pt x="525940" y="176659"/>
                </a:lnTo>
                <a:lnTo>
                  <a:pt x="538551" y="222589"/>
                </a:lnTo>
                <a:lnTo>
                  <a:pt x="542925" y="271399"/>
                </a:lnTo>
                <a:lnTo>
                  <a:pt x="538551" y="320213"/>
                </a:lnTo>
                <a:lnTo>
                  <a:pt x="525940" y="366154"/>
                </a:lnTo>
                <a:lnTo>
                  <a:pt x="505859" y="408455"/>
                </a:lnTo>
                <a:lnTo>
                  <a:pt x="479074" y="446350"/>
                </a:lnTo>
                <a:lnTo>
                  <a:pt x="446350" y="479074"/>
                </a:lnTo>
                <a:lnTo>
                  <a:pt x="408455" y="505859"/>
                </a:lnTo>
                <a:lnTo>
                  <a:pt x="366154" y="525940"/>
                </a:lnTo>
                <a:lnTo>
                  <a:pt x="320213" y="538551"/>
                </a:lnTo>
                <a:lnTo>
                  <a:pt x="271399" y="542925"/>
                </a:lnTo>
                <a:lnTo>
                  <a:pt x="222589" y="538551"/>
                </a:lnTo>
                <a:lnTo>
                  <a:pt x="176659" y="525940"/>
                </a:lnTo>
                <a:lnTo>
                  <a:pt x="134375" y="505859"/>
                </a:lnTo>
                <a:lnTo>
                  <a:pt x="96499" y="479074"/>
                </a:lnTo>
                <a:lnTo>
                  <a:pt x="63797" y="446350"/>
                </a:lnTo>
                <a:lnTo>
                  <a:pt x="37032" y="408455"/>
                </a:lnTo>
                <a:lnTo>
                  <a:pt x="16968" y="366154"/>
                </a:lnTo>
                <a:lnTo>
                  <a:pt x="4369" y="320213"/>
                </a:lnTo>
                <a:lnTo>
                  <a:pt x="0" y="27139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14228" y="4925588"/>
            <a:ext cx="552450" cy="542925"/>
          </a:xfrm>
          <a:custGeom>
            <a:avLst/>
            <a:gdLst/>
            <a:ahLst/>
            <a:cxnLst/>
            <a:rect l="l" t="t" r="r" b="b"/>
            <a:pathLst>
              <a:path w="552450" h="542925">
                <a:moveTo>
                  <a:pt x="0" y="271399"/>
                </a:moveTo>
                <a:lnTo>
                  <a:pt x="4447" y="222589"/>
                </a:lnTo>
                <a:lnTo>
                  <a:pt x="17269" y="176659"/>
                </a:lnTo>
                <a:lnTo>
                  <a:pt x="37690" y="134375"/>
                </a:lnTo>
                <a:lnTo>
                  <a:pt x="64932" y="96499"/>
                </a:lnTo>
                <a:lnTo>
                  <a:pt x="98215" y="63797"/>
                </a:lnTo>
                <a:lnTo>
                  <a:pt x="136764" y="37032"/>
                </a:lnTo>
                <a:lnTo>
                  <a:pt x="179801" y="16968"/>
                </a:lnTo>
                <a:lnTo>
                  <a:pt x="226547" y="4369"/>
                </a:lnTo>
                <a:lnTo>
                  <a:pt x="276225" y="0"/>
                </a:lnTo>
                <a:lnTo>
                  <a:pt x="325869" y="4369"/>
                </a:lnTo>
                <a:lnTo>
                  <a:pt x="372597" y="16968"/>
                </a:lnTo>
                <a:lnTo>
                  <a:pt x="415628" y="37032"/>
                </a:lnTo>
                <a:lnTo>
                  <a:pt x="454181" y="63797"/>
                </a:lnTo>
                <a:lnTo>
                  <a:pt x="487476" y="96499"/>
                </a:lnTo>
                <a:lnTo>
                  <a:pt x="514730" y="134375"/>
                </a:lnTo>
                <a:lnTo>
                  <a:pt x="535165" y="176659"/>
                </a:lnTo>
                <a:lnTo>
                  <a:pt x="547998" y="222589"/>
                </a:lnTo>
                <a:lnTo>
                  <a:pt x="552450" y="271399"/>
                </a:lnTo>
                <a:lnTo>
                  <a:pt x="547998" y="320213"/>
                </a:lnTo>
                <a:lnTo>
                  <a:pt x="535165" y="366154"/>
                </a:lnTo>
                <a:lnTo>
                  <a:pt x="514731" y="408455"/>
                </a:lnTo>
                <a:lnTo>
                  <a:pt x="487476" y="446350"/>
                </a:lnTo>
                <a:lnTo>
                  <a:pt x="454181" y="479074"/>
                </a:lnTo>
                <a:lnTo>
                  <a:pt x="415628" y="505859"/>
                </a:lnTo>
                <a:lnTo>
                  <a:pt x="372597" y="525940"/>
                </a:lnTo>
                <a:lnTo>
                  <a:pt x="325869" y="538551"/>
                </a:lnTo>
                <a:lnTo>
                  <a:pt x="276225" y="542925"/>
                </a:lnTo>
                <a:lnTo>
                  <a:pt x="226547" y="538551"/>
                </a:lnTo>
                <a:lnTo>
                  <a:pt x="179801" y="525940"/>
                </a:lnTo>
                <a:lnTo>
                  <a:pt x="136764" y="505859"/>
                </a:lnTo>
                <a:lnTo>
                  <a:pt x="98215" y="479074"/>
                </a:lnTo>
                <a:lnTo>
                  <a:pt x="64932" y="446350"/>
                </a:lnTo>
                <a:lnTo>
                  <a:pt x="37690" y="408455"/>
                </a:lnTo>
                <a:lnTo>
                  <a:pt x="17269" y="366154"/>
                </a:lnTo>
                <a:lnTo>
                  <a:pt x="4447" y="320213"/>
                </a:lnTo>
                <a:lnTo>
                  <a:pt x="0" y="27139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Блок-схема: задержка 24"/>
          <p:cNvSpPr/>
          <p:nvPr/>
        </p:nvSpPr>
        <p:spPr>
          <a:xfrm>
            <a:off x="0" y="2061493"/>
            <a:ext cx="4853354" cy="4344014"/>
          </a:xfrm>
          <a:prstGeom prst="flowChartDelay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Прямоугольник 25"/>
          <p:cNvSpPr/>
          <p:nvPr/>
        </p:nvSpPr>
        <p:spPr>
          <a:xfrm>
            <a:off x="914269" y="203599"/>
            <a:ext cx="104095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EC7C30"/>
                </a:solidFill>
              </a:rPr>
              <a:t>C</a:t>
            </a:r>
            <a:r>
              <a:rPr lang="ru-RU" sz="2400" b="1" dirty="0" err="1" smtClean="0">
                <a:solidFill>
                  <a:srgbClr val="EC7C30"/>
                </a:solidFill>
              </a:rPr>
              <a:t>кидання</a:t>
            </a:r>
            <a:r>
              <a:rPr lang="ru-RU" sz="2400" b="1" dirty="0" smtClean="0">
                <a:solidFill>
                  <a:srgbClr val="EC7C30"/>
                </a:solidFill>
              </a:rPr>
              <a:t> </a:t>
            </a:r>
            <a:r>
              <a:rPr lang="ru-RU" sz="2400" b="1" dirty="0" err="1">
                <a:solidFill>
                  <a:srgbClr val="EC7C30"/>
                </a:solidFill>
              </a:rPr>
              <a:t>стічних</a:t>
            </a:r>
            <a:r>
              <a:rPr lang="ru-RU" sz="2400" b="1" dirty="0">
                <a:solidFill>
                  <a:srgbClr val="EC7C30"/>
                </a:solidFill>
              </a:rPr>
              <a:t> вод, що  </a:t>
            </a:r>
            <a:r>
              <a:rPr lang="ru-RU" sz="2400" b="1" dirty="0" err="1">
                <a:solidFill>
                  <a:srgbClr val="EC7C30"/>
                </a:solidFill>
              </a:rPr>
              <a:t>утворилися</a:t>
            </a:r>
            <a:r>
              <a:rPr lang="ru-RU" sz="2400" b="1" dirty="0">
                <a:solidFill>
                  <a:srgbClr val="EC7C30"/>
                </a:solidFill>
              </a:rPr>
              <a:t> в процесі </a:t>
            </a:r>
            <a:r>
              <a:rPr lang="ru-RU" sz="2400" b="1" dirty="0" err="1">
                <a:solidFill>
                  <a:srgbClr val="EC7C30"/>
                </a:solidFill>
              </a:rPr>
              <a:t>господарсько-побутової</a:t>
            </a:r>
            <a:r>
              <a:rPr lang="ru-RU" sz="2400" b="1" dirty="0">
                <a:solidFill>
                  <a:srgbClr val="EC7C30"/>
                </a:solidFill>
              </a:rPr>
              <a:t> і </a:t>
            </a:r>
            <a:r>
              <a:rPr lang="ru-RU" sz="2400" b="1" dirty="0" err="1">
                <a:solidFill>
                  <a:srgbClr val="EC7C30"/>
                </a:solidFill>
              </a:rPr>
              <a:t>виробничої</a:t>
            </a:r>
            <a:r>
              <a:rPr lang="ru-RU" sz="2400" b="1" dirty="0">
                <a:solidFill>
                  <a:srgbClr val="EC7C30"/>
                </a:solidFill>
              </a:rPr>
              <a:t> </a:t>
            </a:r>
            <a:r>
              <a:rPr lang="ru-RU" sz="2400" b="1" dirty="0" err="1">
                <a:solidFill>
                  <a:srgbClr val="EC7C30"/>
                </a:solidFill>
              </a:rPr>
              <a:t>діяльності</a:t>
            </a:r>
            <a:r>
              <a:rPr lang="ru-RU" sz="2400" b="1" dirty="0">
                <a:solidFill>
                  <a:srgbClr val="EC7C30"/>
                </a:solidFill>
              </a:rPr>
              <a:t>, у водні </a:t>
            </a:r>
            <a:r>
              <a:rPr lang="ru-RU" sz="2400" b="1" dirty="0" err="1">
                <a:solidFill>
                  <a:srgbClr val="EC7C30"/>
                </a:solidFill>
              </a:rPr>
              <a:t>об'єкти</a:t>
            </a:r>
            <a:r>
              <a:rPr lang="ru-RU" sz="2400" b="1" dirty="0">
                <a:solidFill>
                  <a:srgbClr val="EC7C30"/>
                </a:solidFill>
              </a:rPr>
              <a:t> </a:t>
            </a:r>
            <a:r>
              <a:rPr lang="ru-RU" sz="2400" b="1" dirty="0" err="1">
                <a:solidFill>
                  <a:srgbClr val="EC7C30"/>
                </a:solidFill>
              </a:rPr>
              <a:t>допускається</a:t>
            </a:r>
            <a:r>
              <a:rPr lang="ru-RU" sz="2400" b="1" dirty="0">
                <a:solidFill>
                  <a:srgbClr val="EC7C30"/>
                </a:solidFill>
              </a:rPr>
              <a:t> </a:t>
            </a:r>
            <a:r>
              <a:rPr lang="ru-RU" sz="2400" b="1" dirty="0" err="1">
                <a:solidFill>
                  <a:srgbClr val="EC7C30"/>
                </a:solidFill>
              </a:rPr>
              <a:t>лише</a:t>
            </a:r>
            <a:r>
              <a:rPr lang="ru-RU" sz="2400" b="1" dirty="0">
                <a:solidFill>
                  <a:srgbClr val="EC7C30"/>
                </a:solidFill>
              </a:rPr>
              <a:t> за </a:t>
            </a:r>
            <a:r>
              <a:rPr lang="ru-RU" sz="2400" b="1" dirty="0" err="1">
                <a:solidFill>
                  <a:srgbClr val="EC7C30"/>
                </a:solidFill>
              </a:rPr>
              <a:t>умови</a:t>
            </a:r>
            <a:r>
              <a:rPr lang="ru-RU" sz="2400" b="1" dirty="0">
                <a:solidFill>
                  <a:srgbClr val="EC7C30"/>
                </a:solidFill>
              </a:rPr>
              <a:t> </a:t>
            </a:r>
            <a:r>
              <a:rPr lang="ru-RU" sz="2400" b="1" dirty="0" err="1">
                <a:solidFill>
                  <a:srgbClr val="EC7C30"/>
                </a:solidFill>
              </a:rPr>
              <a:t>наявності</a:t>
            </a:r>
            <a:r>
              <a:rPr lang="ru-RU" sz="2400" b="1" dirty="0">
                <a:solidFill>
                  <a:srgbClr val="EC7C30"/>
                </a:solidFill>
              </a:rPr>
              <a:t> </a:t>
            </a:r>
            <a:r>
              <a:rPr lang="ru-RU" sz="2400" b="1" dirty="0" err="1">
                <a:solidFill>
                  <a:srgbClr val="EC7C30"/>
                </a:solidFill>
              </a:rPr>
              <a:t>нормативів</a:t>
            </a:r>
            <a:r>
              <a:rPr lang="ru-RU" sz="2400" b="1" dirty="0">
                <a:solidFill>
                  <a:srgbClr val="EC7C30"/>
                </a:solidFill>
              </a:rPr>
              <a:t> гранично-</a:t>
            </a:r>
            <a:r>
              <a:rPr lang="ru-RU" sz="2400" b="1" dirty="0" err="1">
                <a:solidFill>
                  <a:srgbClr val="EC7C30"/>
                </a:solidFill>
              </a:rPr>
              <a:t>допустимих</a:t>
            </a:r>
            <a:r>
              <a:rPr lang="ru-RU" sz="2400" b="1" dirty="0">
                <a:solidFill>
                  <a:srgbClr val="EC7C30"/>
                </a:solidFill>
              </a:rPr>
              <a:t> </a:t>
            </a:r>
            <a:r>
              <a:rPr lang="ru-RU" sz="2400" b="1" dirty="0" err="1">
                <a:solidFill>
                  <a:srgbClr val="EC7C30"/>
                </a:solidFill>
              </a:rPr>
              <a:t>концентрацій</a:t>
            </a:r>
            <a:r>
              <a:rPr lang="ru-RU" sz="2400" b="1" dirty="0">
                <a:solidFill>
                  <a:srgbClr val="EC7C30"/>
                </a:solidFill>
              </a:rPr>
              <a:t> та встановлених </a:t>
            </a:r>
            <a:r>
              <a:rPr lang="ru-RU" sz="2400" b="1" dirty="0" err="1">
                <a:solidFill>
                  <a:srgbClr val="EC7C30"/>
                </a:solidFill>
              </a:rPr>
              <a:t>нормативів</a:t>
            </a:r>
            <a:r>
              <a:rPr lang="ru-RU" sz="2400" b="1" dirty="0">
                <a:solidFill>
                  <a:srgbClr val="EC7C30"/>
                </a:solidFill>
              </a:rPr>
              <a:t> гранично-допустимого </a:t>
            </a:r>
            <a:r>
              <a:rPr lang="ru-RU" sz="2400" b="1" dirty="0" err="1">
                <a:solidFill>
                  <a:srgbClr val="EC7C30"/>
                </a:solidFill>
              </a:rPr>
              <a:t>скидання</a:t>
            </a:r>
            <a:r>
              <a:rPr lang="ru-RU" sz="2400" b="1" dirty="0">
                <a:solidFill>
                  <a:srgbClr val="EC7C30"/>
                </a:solidFill>
              </a:rPr>
              <a:t> </a:t>
            </a:r>
            <a:r>
              <a:rPr lang="ru-RU" sz="2400" b="1" dirty="0" err="1">
                <a:solidFill>
                  <a:srgbClr val="EC7C30"/>
                </a:solidFill>
              </a:rPr>
              <a:t>забруднюючих</a:t>
            </a:r>
            <a:r>
              <a:rPr lang="ru-RU" sz="2400" b="1" dirty="0">
                <a:solidFill>
                  <a:srgbClr val="EC7C30"/>
                </a:solidFill>
              </a:rPr>
              <a:t> </a:t>
            </a:r>
            <a:r>
              <a:rPr lang="ru-RU" sz="2400" b="1" dirty="0" err="1">
                <a:solidFill>
                  <a:srgbClr val="EC7C30"/>
                </a:solidFill>
              </a:rPr>
              <a:t>речовин</a:t>
            </a:r>
            <a:r>
              <a:rPr lang="ru-RU" sz="2400" b="1" dirty="0">
                <a:solidFill>
                  <a:srgbClr val="EC7C30"/>
                </a:solidFill>
              </a:rPr>
              <a:t>.</a:t>
            </a:r>
            <a:endParaRPr lang="en-US" sz="2400" b="1" dirty="0">
              <a:solidFill>
                <a:srgbClr val="EC7C3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657760" y="2394746"/>
            <a:ext cx="59877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007468"/>
                </a:solidFill>
              </a:rPr>
              <a:t>https://e-services.davr.gov.ua</a:t>
            </a:r>
            <a:endParaRPr lang="en-US" dirty="0"/>
          </a:p>
        </p:txBody>
      </p:sp>
      <p:grpSp>
        <p:nvGrpSpPr>
          <p:cNvPr id="38" name="Группа 37"/>
          <p:cNvGrpSpPr/>
          <p:nvPr/>
        </p:nvGrpSpPr>
        <p:grpSpPr>
          <a:xfrm>
            <a:off x="5763732" y="3756744"/>
            <a:ext cx="5716715" cy="4351338"/>
            <a:chOff x="6273888" y="2601487"/>
            <a:chExt cx="5716715" cy="4351338"/>
          </a:xfrm>
        </p:grpSpPr>
        <p:sp>
          <p:nvSpPr>
            <p:cNvPr id="28" name="Объект 2"/>
            <p:cNvSpPr txBox="1">
              <a:spLocks/>
            </p:cNvSpPr>
            <p:nvPr/>
          </p:nvSpPr>
          <p:spPr>
            <a:xfrm>
              <a:off x="6816813" y="2601487"/>
              <a:ext cx="5173790" cy="435133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ru-RU" sz="1800" dirty="0" smtClean="0"/>
                <a:t>В 2023 році скид </a:t>
              </a:r>
              <a:r>
                <a:rPr lang="ru-RU" sz="1800" dirty="0" err="1" smtClean="0"/>
                <a:t>зворотних</a:t>
              </a:r>
              <a:r>
                <a:rPr lang="ru-RU" sz="1800" dirty="0" smtClean="0"/>
                <a:t> вод в поверхневі водні по Кіровоградській області </a:t>
              </a:r>
              <a:r>
                <a:rPr lang="ru-RU" sz="1800" dirty="0" err="1" smtClean="0"/>
                <a:t>склав</a:t>
              </a:r>
              <a:r>
                <a:rPr lang="ru-RU" sz="1800" dirty="0" smtClean="0"/>
                <a:t> 33,597 млн м³.  </a:t>
              </a:r>
            </a:p>
          </p:txBody>
        </p:sp>
        <p:grpSp>
          <p:nvGrpSpPr>
            <p:cNvPr id="37" name="Группа 36"/>
            <p:cNvGrpSpPr/>
            <p:nvPr/>
          </p:nvGrpSpPr>
          <p:grpSpPr>
            <a:xfrm>
              <a:off x="6273888" y="2601487"/>
              <a:ext cx="5232862" cy="2472824"/>
              <a:chOff x="6273888" y="2601487"/>
              <a:chExt cx="5232862" cy="2472824"/>
            </a:xfrm>
          </p:grpSpPr>
          <p:sp>
            <p:nvSpPr>
              <p:cNvPr id="4" name="object 4"/>
              <p:cNvSpPr/>
              <p:nvPr/>
            </p:nvSpPr>
            <p:spPr>
              <a:xfrm>
                <a:off x="6273889" y="2601487"/>
                <a:ext cx="542925" cy="542925"/>
              </a:xfrm>
              <a:custGeom>
                <a:avLst/>
                <a:gdLst/>
                <a:ahLst/>
                <a:cxnLst/>
                <a:rect l="l" t="t" r="r" b="b"/>
                <a:pathLst>
                  <a:path w="542925" h="542925">
                    <a:moveTo>
                      <a:pt x="271399" y="0"/>
                    </a:moveTo>
                    <a:lnTo>
                      <a:pt x="222589" y="4369"/>
                    </a:lnTo>
                    <a:lnTo>
                      <a:pt x="176659" y="16968"/>
                    </a:lnTo>
                    <a:lnTo>
                      <a:pt x="134375" y="37032"/>
                    </a:lnTo>
                    <a:lnTo>
                      <a:pt x="96499" y="63797"/>
                    </a:lnTo>
                    <a:lnTo>
                      <a:pt x="63797" y="96499"/>
                    </a:lnTo>
                    <a:lnTo>
                      <a:pt x="37032" y="134375"/>
                    </a:lnTo>
                    <a:lnTo>
                      <a:pt x="16968" y="176659"/>
                    </a:lnTo>
                    <a:lnTo>
                      <a:pt x="4369" y="222589"/>
                    </a:lnTo>
                    <a:lnTo>
                      <a:pt x="0" y="271399"/>
                    </a:lnTo>
                    <a:lnTo>
                      <a:pt x="4369" y="320213"/>
                    </a:lnTo>
                    <a:lnTo>
                      <a:pt x="16968" y="366154"/>
                    </a:lnTo>
                    <a:lnTo>
                      <a:pt x="37032" y="408455"/>
                    </a:lnTo>
                    <a:lnTo>
                      <a:pt x="63797" y="446350"/>
                    </a:lnTo>
                    <a:lnTo>
                      <a:pt x="96499" y="479074"/>
                    </a:lnTo>
                    <a:lnTo>
                      <a:pt x="134375" y="505859"/>
                    </a:lnTo>
                    <a:lnTo>
                      <a:pt x="176659" y="525940"/>
                    </a:lnTo>
                    <a:lnTo>
                      <a:pt x="222589" y="538551"/>
                    </a:lnTo>
                    <a:lnTo>
                      <a:pt x="271399" y="542925"/>
                    </a:lnTo>
                    <a:lnTo>
                      <a:pt x="320213" y="538551"/>
                    </a:lnTo>
                    <a:lnTo>
                      <a:pt x="366154" y="525940"/>
                    </a:lnTo>
                    <a:lnTo>
                      <a:pt x="408455" y="505859"/>
                    </a:lnTo>
                    <a:lnTo>
                      <a:pt x="446350" y="479074"/>
                    </a:lnTo>
                    <a:lnTo>
                      <a:pt x="479074" y="446350"/>
                    </a:lnTo>
                    <a:lnTo>
                      <a:pt x="505859" y="408455"/>
                    </a:lnTo>
                    <a:lnTo>
                      <a:pt x="525940" y="366154"/>
                    </a:lnTo>
                    <a:lnTo>
                      <a:pt x="538551" y="320213"/>
                    </a:lnTo>
                    <a:lnTo>
                      <a:pt x="542925" y="271399"/>
                    </a:lnTo>
                    <a:lnTo>
                      <a:pt x="538551" y="222589"/>
                    </a:lnTo>
                    <a:lnTo>
                      <a:pt x="525940" y="176659"/>
                    </a:lnTo>
                    <a:lnTo>
                      <a:pt x="505859" y="134375"/>
                    </a:lnTo>
                    <a:lnTo>
                      <a:pt x="479074" y="96499"/>
                    </a:lnTo>
                    <a:lnTo>
                      <a:pt x="446350" y="63797"/>
                    </a:lnTo>
                    <a:lnTo>
                      <a:pt x="408455" y="37032"/>
                    </a:lnTo>
                    <a:lnTo>
                      <a:pt x="366154" y="16968"/>
                    </a:lnTo>
                    <a:lnTo>
                      <a:pt x="320213" y="4369"/>
                    </a:lnTo>
                    <a:lnTo>
                      <a:pt x="271399" y="0"/>
                    </a:lnTo>
                    <a:close/>
                  </a:path>
                </a:pathLst>
              </a:custGeom>
              <a:solidFill>
                <a:srgbClr val="EC7C3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6273888" y="3245982"/>
                <a:ext cx="542925" cy="533400"/>
              </a:xfrm>
              <a:custGeom>
                <a:avLst/>
                <a:gdLst/>
                <a:ahLst/>
                <a:cxnLst/>
                <a:rect l="l" t="t" r="r" b="b"/>
                <a:pathLst>
                  <a:path w="542925" h="533400">
                    <a:moveTo>
                      <a:pt x="271399" y="0"/>
                    </a:moveTo>
                    <a:lnTo>
                      <a:pt x="222589" y="4296"/>
                    </a:lnTo>
                    <a:lnTo>
                      <a:pt x="176659" y="16682"/>
                    </a:lnTo>
                    <a:lnTo>
                      <a:pt x="134375" y="36406"/>
                    </a:lnTo>
                    <a:lnTo>
                      <a:pt x="96499" y="62716"/>
                    </a:lnTo>
                    <a:lnTo>
                      <a:pt x="63797" y="94858"/>
                    </a:lnTo>
                    <a:lnTo>
                      <a:pt x="37032" y="132080"/>
                    </a:lnTo>
                    <a:lnTo>
                      <a:pt x="16968" y="173629"/>
                    </a:lnTo>
                    <a:lnTo>
                      <a:pt x="4369" y="218753"/>
                    </a:lnTo>
                    <a:lnTo>
                      <a:pt x="0" y="266700"/>
                    </a:lnTo>
                    <a:lnTo>
                      <a:pt x="4369" y="314612"/>
                    </a:lnTo>
                    <a:lnTo>
                      <a:pt x="16968" y="359719"/>
                    </a:lnTo>
                    <a:lnTo>
                      <a:pt x="37032" y="401263"/>
                    </a:lnTo>
                    <a:lnTo>
                      <a:pt x="63797" y="438489"/>
                    </a:lnTo>
                    <a:lnTo>
                      <a:pt x="96499" y="470642"/>
                    </a:lnTo>
                    <a:lnTo>
                      <a:pt x="134375" y="496965"/>
                    </a:lnTo>
                    <a:lnTo>
                      <a:pt x="176659" y="516702"/>
                    </a:lnTo>
                    <a:lnTo>
                      <a:pt x="222589" y="529099"/>
                    </a:lnTo>
                    <a:lnTo>
                      <a:pt x="271399" y="533400"/>
                    </a:lnTo>
                    <a:lnTo>
                      <a:pt x="320213" y="529099"/>
                    </a:lnTo>
                    <a:lnTo>
                      <a:pt x="366154" y="516702"/>
                    </a:lnTo>
                    <a:lnTo>
                      <a:pt x="408455" y="496965"/>
                    </a:lnTo>
                    <a:lnTo>
                      <a:pt x="446350" y="470642"/>
                    </a:lnTo>
                    <a:lnTo>
                      <a:pt x="479074" y="438489"/>
                    </a:lnTo>
                    <a:lnTo>
                      <a:pt x="505859" y="401263"/>
                    </a:lnTo>
                    <a:lnTo>
                      <a:pt x="525940" y="359719"/>
                    </a:lnTo>
                    <a:lnTo>
                      <a:pt x="538551" y="314612"/>
                    </a:lnTo>
                    <a:lnTo>
                      <a:pt x="542925" y="266700"/>
                    </a:lnTo>
                    <a:lnTo>
                      <a:pt x="538551" y="218753"/>
                    </a:lnTo>
                    <a:lnTo>
                      <a:pt x="525940" y="173629"/>
                    </a:lnTo>
                    <a:lnTo>
                      <a:pt x="505859" y="132079"/>
                    </a:lnTo>
                    <a:lnTo>
                      <a:pt x="479074" y="94858"/>
                    </a:lnTo>
                    <a:lnTo>
                      <a:pt x="446350" y="62716"/>
                    </a:lnTo>
                    <a:lnTo>
                      <a:pt x="408455" y="36406"/>
                    </a:lnTo>
                    <a:lnTo>
                      <a:pt x="366154" y="16682"/>
                    </a:lnTo>
                    <a:lnTo>
                      <a:pt x="320213" y="4296"/>
                    </a:lnTo>
                    <a:lnTo>
                      <a:pt x="271399" y="0"/>
                    </a:lnTo>
                    <a:close/>
                  </a:path>
                </a:pathLst>
              </a:custGeom>
              <a:solidFill>
                <a:srgbClr val="EC7C3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0" name="object 4"/>
              <p:cNvSpPr/>
              <p:nvPr/>
            </p:nvSpPr>
            <p:spPr>
              <a:xfrm>
                <a:off x="6273889" y="3896416"/>
                <a:ext cx="542925" cy="542925"/>
              </a:xfrm>
              <a:custGeom>
                <a:avLst/>
                <a:gdLst/>
                <a:ahLst/>
                <a:cxnLst/>
                <a:rect l="l" t="t" r="r" b="b"/>
                <a:pathLst>
                  <a:path w="542925" h="542925">
                    <a:moveTo>
                      <a:pt x="271399" y="0"/>
                    </a:moveTo>
                    <a:lnTo>
                      <a:pt x="222589" y="4369"/>
                    </a:lnTo>
                    <a:lnTo>
                      <a:pt x="176659" y="16968"/>
                    </a:lnTo>
                    <a:lnTo>
                      <a:pt x="134375" y="37032"/>
                    </a:lnTo>
                    <a:lnTo>
                      <a:pt x="96499" y="63797"/>
                    </a:lnTo>
                    <a:lnTo>
                      <a:pt x="63797" y="96499"/>
                    </a:lnTo>
                    <a:lnTo>
                      <a:pt x="37032" y="134375"/>
                    </a:lnTo>
                    <a:lnTo>
                      <a:pt x="16968" y="176659"/>
                    </a:lnTo>
                    <a:lnTo>
                      <a:pt x="4369" y="222589"/>
                    </a:lnTo>
                    <a:lnTo>
                      <a:pt x="0" y="271399"/>
                    </a:lnTo>
                    <a:lnTo>
                      <a:pt x="4369" y="320213"/>
                    </a:lnTo>
                    <a:lnTo>
                      <a:pt x="16968" y="366154"/>
                    </a:lnTo>
                    <a:lnTo>
                      <a:pt x="37032" y="408455"/>
                    </a:lnTo>
                    <a:lnTo>
                      <a:pt x="63797" y="446350"/>
                    </a:lnTo>
                    <a:lnTo>
                      <a:pt x="96499" y="479074"/>
                    </a:lnTo>
                    <a:lnTo>
                      <a:pt x="134375" y="505859"/>
                    </a:lnTo>
                    <a:lnTo>
                      <a:pt x="176659" y="525940"/>
                    </a:lnTo>
                    <a:lnTo>
                      <a:pt x="222589" y="538551"/>
                    </a:lnTo>
                    <a:lnTo>
                      <a:pt x="271399" y="542925"/>
                    </a:lnTo>
                    <a:lnTo>
                      <a:pt x="320213" y="538551"/>
                    </a:lnTo>
                    <a:lnTo>
                      <a:pt x="366154" y="525940"/>
                    </a:lnTo>
                    <a:lnTo>
                      <a:pt x="408455" y="505859"/>
                    </a:lnTo>
                    <a:lnTo>
                      <a:pt x="446350" y="479074"/>
                    </a:lnTo>
                    <a:lnTo>
                      <a:pt x="479074" y="446350"/>
                    </a:lnTo>
                    <a:lnTo>
                      <a:pt x="505859" y="408455"/>
                    </a:lnTo>
                    <a:lnTo>
                      <a:pt x="525940" y="366154"/>
                    </a:lnTo>
                    <a:lnTo>
                      <a:pt x="538551" y="320213"/>
                    </a:lnTo>
                    <a:lnTo>
                      <a:pt x="542925" y="271399"/>
                    </a:lnTo>
                    <a:lnTo>
                      <a:pt x="538551" y="222589"/>
                    </a:lnTo>
                    <a:lnTo>
                      <a:pt x="525940" y="176659"/>
                    </a:lnTo>
                    <a:lnTo>
                      <a:pt x="505859" y="134375"/>
                    </a:lnTo>
                    <a:lnTo>
                      <a:pt x="479074" y="96499"/>
                    </a:lnTo>
                    <a:lnTo>
                      <a:pt x="446350" y="63797"/>
                    </a:lnTo>
                    <a:lnTo>
                      <a:pt x="408455" y="37032"/>
                    </a:lnTo>
                    <a:lnTo>
                      <a:pt x="366154" y="16968"/>
                    </a:lnTo>
                    <a:lnTo>
                      <a:pt x="320213" y="4369"/>
                    </a:lnTo>
                    <a:lnTo>
                      <a:pt x="271399" y="0"/>
                    </a:lnTo>
                    <a:close/>
                  </a:path>
                </a:pathLst>
              </a:custGeom>
              <a:solidFill>
                <a:srgbClr val="EC7C3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6"/>
              <p:cNvSpPr/>
              <p:nvPr/>
            </p:nvSpPr>
            <p:spPr>
              <a:xfrm>
                <a:off x="6273888" y="4540911"/>
                <a:ext cx="542925" cy="533400"/>
              </a:xfrm>
              <a:custGeom>
                <a:avLst/>
                <a:gdLst/>
                <a:ahLst/>
                <a:cxnLst/>
                <a:rect l="l" t="t" r="r" b="b"/>
                <a:pathLst>
                  <a:path w="542925" h="533400">
                    <a:moveTo>
                      <a:pt x="271399" y="0"/>
                    </a:moveTo>
                    <a:lnTo>
                      <a:pt x="222589" y="4296"/>
                    </a:lnTo>
                    <a:lnTo>
                      <a:pt x="176659" y="16682"/>
                    </a:lnTo>
                    <a:lnTo>
                      <a:pt x="134375" y="36406"/>
                    </a:lnTo>
                    <a:lnTo>
                      <a:pt x="96499" y="62716"/>
                    </a:lnTo>
                    <a:lnTo>
                      <a:pt x="63797" y="94858"/>
                    </a:lnTo>
                    <a:lnTo>
                      <a:pt x="37032" y="132080"/>
                    </a:lnTo>
                    <a:lnTo>
                      <a:pt x="16968" y="173629"/>
                    </a:lnTo>
                    <a:lnTo>
                      <a:pt x="4369" y="218753"/>
                    </a:lnTo>
                    <a:lnTo>
                      <a:pt x="0" y="266700"/>
                    </a:lnTo>
                    <a:lnTo>
                      <a:pt x="4369" y="314612"/>
                    </a:lnTo>
                    <a:lnTo>
                      <a:pt x="16968" y="359719"/>
                    </a:lnTo>
                    <a:lnTo>
                      <a:pt x="37032" y="401263"/>
                    </a:lnTo>
                    <a:lnTo>
                      <a:pt x="63797" y="438489"/>
                    </a:lnTo>
                    <a:lnTo>
                      <a:pt x="96499" y="470642"/>
                    </a:lnTo>
                    <a:lnTo>
                      <a:pt x="134375" y="496965"/>
                    </a:lnTo>
                    <a:lnTo>
                      <a:pt x="176659" y="516702"/>
                    </a:lnTo>
                    <a:lnTo>
                      <a:pt x="222589" y="529099"/>
                    </a:lnTo>
                    <a:lnTo>
                      <a:pt x="271399" y="533400"/>
                    </a:lnTo>
                    <a:lnTo>
                      <a:pt x="320213" y="529099"/>
                    </a:lnTo>
                    <a:lnTo>
                      <a:pt x="366154" y="516702"/>
                    </a:lnTo>
                    <a:lnTo>
                      <a:pt x="408455" y="496965"/>
                    </a:lnTo>
                    <a:lnTo>
                      <a:pt x="446350" y="470642"/>
                    </a:lnTo>
                    <a:lnTo>
                      <a:pt x="479074" y="438489"/>
                    </a:lnTo>
                    <a:lnTo>
                      <a:pt x="505859" y="401263"/>
                    </a:lnTo>
                    <a:lnTo>
                      <a:pt x="525940" y="359719"/>
                    </a:lnTo>
                    <a:lnTo>
                      <a:pt x="538551" y="314612"/>
                    </a:lnTo>
                    <a:lnTo>
                      <a:pt x="542925" y="266700"/>
                    </a:lnTo>
                    <a:lnTo>
                      <a:pt x="538551" y="218753"/>
                    </a:lnTo>
                    <a:lnTo>
                      <a:pt x="525940" y="173629"/>
                    </a:lnTo>
                    <a:lnTo>
                      <a:pt x="505859" y="132079"/>
                    </a:lnTo>
                    <a:lnTo>
                      <a:pt x="479074" y="94858"/>
                    </a:lnTo>
                    <a:lnTo>
                      <a:pt x="446350" y="62716"/>
                    </a:lnTo>
                    <a:lnTo>
                      <a:pt x="408455" y="36406"/>
                    </a:lnTo>
                    <a:lnTo>
                      <a:pt x="366154" y="16682"/>
                    </a:lnTo>
                    <a:lnTo>
                      <a:pt x="320213" y="4296"/>
                    </a:lnTo>
                    <a:lnTo>
                      <a:pt x="271399" y="0"/>
                    </a:lnTo>
                    <a:close/>
                  </a:path>
                </a:pathLst>
              </a:custGeom>
              <a:solidFill>
                <a:srgbClr val="EC7C3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6816812" y="3311898"/>
                <a:ext cx="376135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ru-RU" dirty="0"/>
                  <a:t>Нормативно очищені – 3,737 млн м³</a:t>
                </a:r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6816812" y="3983212"/>
                <a:ext cx="468993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ru-RU" dirty="0"/>
                  <a:t>Ті, що не потребують очистки - 13,571 млн м³ </a:t>
                </a:r>
              </a:p>
            </p:txBody>
          </p:sp>
          <p:grpSp>
            <p:nvGrpSpPr>
              <p:cNvPr id="34" name="Группа 33"/>
              <p:cNvGrpSpPr/>
              <p:nvPr/>
            </p:nvGrpSpPr>
            <p:grpSpPr>
              <a:xfrm>
                <a:off x="6845817" y="4577726"/>
                <a:ext cx="4387469" cy="398860"/>
                <a:chOff x="246130" y="2609720"/>
                <a:chExt cx="4387469" cy="398860"/>
              </a:xfrm>
            </p:grpSpPr>
            <p:sp>
              <p:nvSpPr>
                <p:cNvPr id="35" name="Прямоугольник 34"/>
                <p:cNvSpPr/>
                <p:nvPr/>
              </p:nvSpPr>
              <p:spPr>
                <a:xfrm>
                  <a:off x="246130" y="2609720"/>
                  <a:ext cx="4387469" cy="398860"/>
                </a:xfrm>
                <a:prstGeom prst="rect">
                  <a:avLst/>
                </a:pr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246130" y="2609720"/>
                  <a:ext cx="4387469" cy="398860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8580" tIns="68580" rIns="68580" bIns="68580" numCol="1" spcCol="1270" anchor="b" anchorCtr="0">
                  <a:noAutofit/>
                </a:bodyPr>
                <a:lstStyle/>
                <a:p>
                  <a:pPr lvl="0" algn="l" defTabSz="800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800" kern="1200" dirty="0" smtClean="0"/>
                    <a:t>Недостатньо очищені води – 16,289 млн м³</a:t>
                  </a:r>
                  <a:endParaRPr lang="ru-RU" sz="1800" kern="12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471109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43700" y="0"/>
            <a:ext cx="5448300" cy="6858000"/>
          </a:xfrm>
          <a:custGeom>
            <a:avLst/>
            <a:gdLst/>
            <a:ahLst/>
            <a:cxnLst/>
            <a:rect l="l" t="t" r="r" b="b"/>
            <a:pathLst>
              <a:path w="5362575" h="6153150">
                <a:moveTo>
                  <a:pt x="5362575" y="3267075"/>
                </a:moveTo>
                <a:lnTo>
                  <a:pt x="0" y="3267075"/>
                </a:lnTo>
                <a:lnTo>
                  <a:pt x="0" y="6153150"/>
                </a:lnTo>
                <a:lnTo>
                  <a:pt x="5362575" y="6153150"/>
                </a:lnTo>
                <a:lnTo>
                  <a:pt x="5362575" y="3267075"/>
                </a:lnTo>
                <a:close/>
              </a:path>
              <a:path w="5362575" h="6153150">
                <a:moveTo>
                  <a:pt x="5362575" y="0"/>
                </a:moveTo>
                <a:lnTo>
                  <a:pt x="0" y="0"/>
                </a:lnTo>
                <a:lnTo>
                  <a:pt x="0" y="3133725"/>
                </a:lnTo>
                <a:lnTo>
                  <a:pt x="5362575" y="3133725"/>
                </a:lnTo>
                <a:lnTo>
                  <a:pt x="5362575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604010" y="1979231"/>
            <a:ext cx="11048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endParaRPr sz="1200">
              <a:latin typeface="Microsoft Sans Serif"/>
              <a:cs typeface="Microsoft Sans Serif"/>
            </a:endParaRPr>
          </a:p>
        </p:txBody>
      </p:sp>
      <p:pic>
        <p:nvPicPr>
          <p:cNvPr id="37" name="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43700" y="3498805"/>
            <a:ext cx="5414962" cy="198075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7372740" y="4025317"/>
            <a:ext cx="4525653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7468"/>
                </a:solidFill>
              </a:rPr>
              <a:t>Для оцінки стану вод, розроблення </a:t>
            </a:r>
            <a:r>
              <a:rPr lang="ru-RU" sz="2400" b="1" dirty="0" err="1" smtClean="0">
                <a:solidFill>
                  <a:srgbClr val="007468"/>
                </a:solidFill>
              </a:rPr>
              <a:t>екологічних</a:t>
            </a:r>
            <a:r>
              <a:rPr lang="ru-RU" sz="2400" b="1" dirty="0" smtClean="0">
                <a:solidFill>
                  <a:srgbClr val="007468"/>
                </a:solidFill>
              </a:rPr>
              <a:t> заходів, відновлення водних ресурсів на території Кіровоградської області визначено </a:t>
            </a:r>
            <a:r>
              <a:rPr lang="ru-RU" sz="2400" b="1" dirty="0" smtClean="0">
                <a:solidFill>
                  <a:srgbClr val="EC7C30"/>
                </a:solidFill>
              </a:rPr>
              <a:t>474</a:t>
            </a:r>
            <a:r>
              <a:rPr lang="ru-RU" sz="2400" b="1" dirty="0" smtClean="0">
                <a:solidFill>
                  <a:srgbClr val="007468"/>
                </a:solidFill>
              </a:rPr>
              <a:t> </a:t>
            </a:r>
            <a:r>
              <a:rPr lang="ru-RU" sz="2400" b="1" dirty="0" err="1" smtClean="0">
                <a:solidFill>
                  <a:srgbClr val="007468"/>
                </a:solidFill>
              </a:rPr>
              <a:t>масиви</a:t>
            </a:r>
            <a:r>
              <a:rPr lang="ru-RU" sz="2400" b="1" dirty="0" smtClean="0">
                <a:solidFill>
                  <a:srgbClr val="007468"/>
                </a:solidFill>
              </a:rPr>
              <a:t> поверхневих вод.</a:t>
            </a:r>
            <a:endParaRPr lang="en-US" sz="2400" b="1" dirty="0">
              <a:solidFill>
                <a:srgbClr val="007468"/>
              </a:solidFill>
            </a:endParaRP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17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604" y="3086100"/>
            <a:ext cx="6297797" cy="3339771"/>
          </a:xfrm>
          <a:prstGeom prst="rect">
            <a:avLst/>
          </a:prstGeom>
        </p:spPr>
      </p:pic>
      <p:sp>
        <p:nvSpPr>
          <p:cNvPr id="44" name="Овал 43"/>
          <p:cNvSpPr/>
          <p:nvPr/>
        </p:nvSpPr>
        <p:spPr>
          <a:xfrm>
            <a:off x="6907541" y="118496"/>
            <a:ext cx="1684009" cy="1750631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6762970" y="1894006"/>
            <a:ext cx="5303942" cy="1579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8140" marR="4607" indent="-457200" algn="just">
              <a:lnSpc>
                <a:spcPts val="2875"/>
              </a:lnSpc>
              <a:spcBef>
                <a:spcPts val="195"/>
              </a:spcBef>
              <a:buClr>
                <a:srgbClr val="FF9900"/>
              </a:buClr>
              <a:buSzPct val="115094"/>
              <a:buFont typeface="Wingdings" panose="05000000000000000000" pitchFamily="2" charset="2"/>
              <a:buChar char="ü"/>
              <a:tabLst>
                <a:tab pos="303456" algn="l"/>
              </a:tabLst>
            </a:pPr>
            <a:r>
              <a:rPr lang="ru-RU" sz="2400" b="1" spc="-5" dirty="0" err="1" smtClean="0">
                <a:solidFill>
                  <a:srgbClr val="007468"/>
                </a:solidFill>
                <a:cs typeface="Calibri"/>
              </a:rPr>
              <a:t>Статегічною</a:t>
            </a:r>
            <a:r>
              <a:rPr lang="ru-RU" sz="2400" b="1" spc="-5" dirty="0" smtClean="0">
                <a:solidFill>
                  <a:srgbClr val="007468"/>
                </a:solidFill>
                <a:cs typeface="Calibri"/>
              </a:rPr>
              <a:t> </a:t>
            </a:r>
            <a:r>
              <a:rPr lang="ru-RU" sz="2400" b="1" spc="-5" dirty="0" err="1" smtClean="0">
                <a:solidFill>
                  <a:srgbClr val="007468"/>
                </a:solidFill>
                <a:cs typeface="Calibri"/>
              </a:rPr>
              <a:t>ціллю</a:t>
            </a:r>
            <a:r>
              <a:rPr lang="ru-RU" sz="2400" b="1" spc="-5" dirty="0" smtClean="0">
                <a:solidFill>
                  <a:srgbClr val="007468"/>
                </a:solidFill>
                <a:cs typeface="Calibri"/>
              </a:rPr>
              <a:t> в ПУРБ є досягнення</a:t>
            </a:r>
            <a:r>
              <a:rPr lang="ru-RU" sz="2400" b="1" dirty="0" smtClean="0">
                <a:solidFill>
                  <a:srgbClr val="007468"/>
                </a:solidFill>
                <a:cs typeface="Calibri"/>
              </a:rPr>
              <a:t>/</a:t>
            </a:r>
            <a:r>
              <a:rPr lang="ru-RU" sz="2400" b="1" spc="-9" dirty="0" err="1" smtClean="0">
                <a:solidFill>
                  <a:srgbClr val="007468"/>
                </a:solidFill>
                <a:cs typeface="Calibri"/>
              </a:rPr>
              <a:t>збереження</a:t>
            </a:r>
            <a:r>
              <a:rPr lang="ru-RU" sz="2400" b="1" spc="-9" dirty="0" smtClean="0">
                <a:solidFill>
                  <a:srgbClr val="007468"/>
                </a:solidFill>
                <a:cs typeface="Calibri"/>
              </a:rPr>
              <a:t> доброго </a:t>
            </a:r>
            <a:r>
              <a:rPr lang="ru-RU" sz="2400" b="1" spc="-14" dirty="0" smtClean="0">
                <a:solidFill>
                  <a:srgbClr val="007468"/>
                </a:solidFill>
                <a:cs typeface="Calibri"/>
              </a:rPr>
              <a:t>екологічного </a:t>
            </a:r>
            <a:r>
              <a:rPr lang="ru-RU" sz="2400" b="1" dirty="0" smtClean="0">
                <a:solidFill>
                  <a:srgbClr val="007468"/>
                </a:solidFill>
                <a:cs typeface="Calibri"/>
              </a:rPr>
              <a:t>та </a:t>
            </a:r>
            <a:r>
              <a:rPr lang="ru-RU" sz="2400" b="1" spc="-9" dirty="0" smtClean="0">
                <a:solidFill>
                  <a:srgbClr val="007468"/>
                </a:solidFill>
                <a:cs typeface="Calibri"/>
              </a:rPr>
              <a:t>хімічного </a:t>
            </a:r>
            <a:r>
              <a:rPr lang="ru-RU" sz="2400" b="1" spc="-530" dirty="0" smtClean="0">
                <a:solidFill>
                  <a:srgbClr val="007468"/>
                </a:solidFill>
                <a:cs typeface="Calibri"/>
              </a:rPr>
              <a:t> </a:t>
            </a:r>
            <a:r>
              <a:rPr lang="ru-RU" sz="2400" b="1" spc="-5" dirty="0" err="1" smtClean="0">
                <a:solidFill>
                  <a:srgbClr val="007468"/>
                </a:solidFill>
                <a:cs typeface="Calibri"/>
              </a:rPr>
              <a:t>станів</a:t>
            </a:r>
            <a:r>
              <a:rPr lang="ru-RU" sz="2400" b="1" spc="-18" dirty="0" smtClean="0">
                <a:solidFill>
                  <a:srgbClr val="007468"/>
                </a:solidFill>
                <a:cs typeface="Calibri"/>
              </a:rPr>
              <a:t> </a:t>
            </a:r>
            <a:r>
              <a:rPr lang="ru-RU" sz="2400" b="1" spc="-5" dirty="0" smtClean="0">
                <a:solidFill>
                  <a:srgbClr val="007468"/>
                </a:solidFill>
                <a:cs typeface="Calibri"/>
              </a:rPr>
              <a:t>масивів</a:t>
            </a:r>
            <a:r>
              <a:rPr lang="ru-RU" sz="2400" b="1" spc="9" dirty="0" smtClean="0">
                <a:solidFill>
                  <a:srgbClr val="007468"/>
                </a:solidFill>
                <a:cs typeface="Calibri"/>
              </a:rPr>
              <a:t> </a:t>
            </a:r>
            <a:r>
              <a:rPr lang="ru-RU" sz="2400" b="1" spc="-5" dirty="0" smtClean="0">
                <a:solidFill>
                  <a:srgbClr val="007468"/>
                </a:solidFill>
                <a:cs typeface="Calibri"/>
              </a:rPr>
              <a:t>поверхневих</a:t>
            </a:r>
            <a:r>
              <a:rPr lang="ru-RU" sz="2400" b="1" spc="-23" dirty="0" smtClean="0">
                <a:solidFill>
                  <a:srgbClr val="007468"/>
                </a:solidFill>
                <a:cs typeface="Calibri"/>
              </a:rPr>
              <a:t> </a:t>
            </a:r>
            <a:r>
              <a:rPr lang="ru-RU" sz="2400" b="1" spc="-18" dirty="0" smtClean="0">
                <a:solidFill>
                  <a:srgbClr val="007468"/>
                </a:solidFill>
                <a:cs typeface="Calibri"/>
              </a:rPr>
              <a:t>вод</a:t>
            </a:r>
            <a:endParaRPr lang="ru-RU" sz="2400" b="1" spc="-18" dirty="0">
              <a:solidFill>
                <a:srgbClr val="007468"/>
              </a:solidFill>
              <a:cs typeface="Calibri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456131" y="698131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uk-UA" sz="2400" b="1" dirty="0">
                <a:solidFill>
                  <a:srgbClr val="000000"/>
                </a:solidFill>
                <a:latin typeface="Arial" panose="020B0604020202020204" pitchFamily="34" charset="0"/>
              </a:rPr>
              <a:t>Україна взяла на себе зобов'язання із реалізації положень Водної рамкової директиви </a:t>
            </a:r>
            <a:r>
              <a:rPr lang="uk-UA" sz="2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ЄС, </a:t>
            </a:r>
            <a:r>
              <a:rPr lang="uk-UA" sz="2400" b="1" dirty="0">
                <a:solidFill>
                  <a:srgbClr val="000000"/>
                </a:solidFill>
                <a:latin typeface="Arial" panose="020B0604020202020204" pitchFamily="34" charset="0"/>
              </a:rPr>
              <a:t>що передбачає досягнення країнами Європейського Союзу доброго стану водних об'єктів.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58534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02165" y="1014564"/>
            <a:ext cx="4140274" cy="675698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lvl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dirty="0"/>
              <a:t>Недостатньо очищені води – 16,289 млн м³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02165" y="2017755"/>
            <a:ext cx="4514179" cy="150310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lang="ru-RU" sz="2400" spc="-15" dirty="0" smtClean="0">
                <a:cs typeface="Microsoft Sans Serif"/>
              </a:rPr>
              <a:t>Скинуто 26 </a:t>
            </a:r>
            <a:r>
              <a:rPr lang="uk-UA" sz="2400" spc="-15" dirty="0" smtClean="0">
                <a:cs typeface="Microsoft Sans Serif"/>
              </a:rPr>
              <a:t>підприємствами Кіровоградської області, 65% серед яких – це стоки централізованого водовідведення</a:t>
            </a:r>
            <a:endParaRPr sz="2400" dirty="0">
              <a:cs typeface="Microsoft Sans Serif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493017153"/>
              </p:ext>
            </p:extLst>
          </p:nvPr>
        </p:nvGraphicFramePr>
        <p:xfrm>
          <a:off x="6137030" y="457201"/>
          <a:ext cx="5240216" cy="5986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290146" y="1091463"/>
            <a:ext cx="667062" cy="395654"/>
          </a:xfrm>
          <a:prstGeom prst="actionButtonForwardNext">
            <a:avLst/>
          </a:prstGeom>
          <a:solidFill>
            <a:srgbClr val="0074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290146" y="2149640"/>
            <a:ext cx="667062" cy="395654"/>
          </a:xfrm>
          <a:prstGeom prst="actionButtonForwardNext">
            <a:avLst/>
          </a:prstGeom>
          <a:solidFill>
            <a:srgbClr val="0074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290146" y="3722171"/>
            <a:ext cx="667062" cy="395654"/>
          </a:xfrm>
          <a:prstGeom prst="actionButtonForwardNext">
            <a:avLst/>
          </a:prstGeom>
          <a:solidFill>
            <a:srgbClr val="0074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8" name="object 3"/>
          <p:cNvSpPr txBox="1"/>
          <p:nvPr/>
        </p:nvSpPr>
        <p:spPr>
          <a:xfrm>
            <a:off x="1275555" y="3722171"/>
            <a:ext cx="4514179" cy="2610266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lang="uk-UA" sz="2400" spc="-15" dirty="0" smtClean="0">
                <a:cs typeface="Microsoft Sans Serif"/>
              </a:rPr>
              <a:t>У 2024 році здійснюється державний моніторинг на                          </a:t>
            </a:r>
            <a:r>
              <a:rPr lang="uk-UA" sz="2400" b="1" spc="-15" dirty="0" smtClean="0">
                <a:solidFill>
                  <a:srgbClr val="007468"/>
                </a:solidFill>
                <a:cs typeface="Microsoft Sans Serif"/>
              </a:rPr>
              <a:t>8 масивах поверхневих вод</a:t>
            </a:r>
            <a:r>
              <a:rPr lang="uk-UA" sz="2400" spc="-15" dirty="0" smtClean="0">
                <a:cs typeface="Microsoft Sans Serif"/>
              </a:rPr>
              <a:t> нижче скидів забруднених стічних вод на річках Добра, Сухоклія, Грузька, Кільтень, Інгул, Тясмин, Інгулець та балка Орлова.</a:t>
            </a:r>
            <a:endParaRPr sz="2400" dirty="0"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2926665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250" y="1157457"/>
            <a:ext cx="9682480" cy="1576072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r>
              <a:rPr lang="ru-RU" sz="2000" dirty="0" smtClean="0"/>
              <a:t>проводить </a:t>
            </a:r>
            <a:r>
              <a:rPr lang="ru-RU" sz="2000" dirty="0" err="1"/>
              <a:t>державний</a:t>
            </a:r>
            <a:r>
              <a:rPr lang="ru-RU" sz="2000" dirty="0"/>
              <a:t> моніторинг вод відповідно до порядку, </a:t>
            </a:r>
            <a:r>
              <a:rPr lang="ru-RU" sz="2000" dirty="0" err="1"/>
              <a:t>встановленого</a:t>
            </a:r>
            <a:r>
              <a:rPr lang="ru-RU" sz="2000" dirty="0"/>
              <a:t> </a:t>
            </a:r>
            <a:r>
              <a:rPr lang="ru-RU" sz="2000" dirty="0" err="1"/>
              <a:t>Кабінетом</a:t>
            </a:r>
            <a:r>
              <a:rPr lang="ru-RU" sz="2000" dirty="0"/>
              <a:t> Міністрів </a:t>
            </a:r>
            <a:r>
              <a:rPr lang="ru-RU" sz="2000" dirty="0" smtClean="0"/>
              <a:t>України</a:t>
            </a:r>
            <a:r>
              <a:rPr lang="ru-RU" sz="2000" dirty="0"/>
              <a:t>.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проводить </a:t>
            </a:r>
            <a:r>
              <a:rPr lang="ru-RU" sz="2000" dirty="0"/>
              <a:t>моніторинг якості масивів поверхневих вод, забір води з яких </a:t>
            </a:r>
            <a:r>
              <a:rPr lang="ru-RU" sz="2000" dirty="0" err="1"/>
              <a:t>здійснюється</a:t>
            </a:r>
            <a:r>
              <a:rPr lang="ru-RU" sz="2000" dirty="0"/>
              <a:t> для задоволення питних та господарсько-побутових потреб </a:t>
            </a:r>
            <a:r>
              <a:rPr lang="ru-RU" sz="2000" dirty="0" smtClean="0"/>
              <a:t>населення</a:t>
            </a:r>
            <a:r>
              <a:rPr lang="ru-RU" sz="2000" dirty="0"/>
              <a:t>.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831511"/>
              </p:ext>
            </p:extLst>
          </p:nvPr>
        </p:nvGraphicFramePr>
        <p:xfrm>
          <a:off x="422031" y="3327245"/>
          <a:ext cx="11333284" cy="30773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77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77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77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8382">
                <a:tc>
                  <a:txBody>
                    <a:bodyPr/>
                    <a:lstStyle/>
                    <a:p>
                      <a:pPr marL="163195" marR="158750" indent="594995">
                        <a:lnSpc>
                          <a:spcPct val="101000"/>
                        </a:lnSpc>
                        <a:spcBef>
                          <a:spcPts val="400"/>
                        </a:spcBef>
                      </a:pPr>
                      <a:r>
                        <a:rPr lang="uk-UA" sz="1550" b="1" spc="25" dirty="0" smtClean="0">
                          <a:latin typeface="+mn-lt"/>
                          <a:cs typeface="Arial"/>
                        </a:rPr>
                        <a:t>Операційний</a:t>
                      </a:r>
                      <a:r>
                        <a:rPr lang="uk-UA" sz="1550" b="1" spc="25" baseline="0" dirty="0" smtClean="0">
                          <a:latin typeface="+mn-lt"/>
                          <a:cs typeface="Arial"/>
                        </a:rPr>
                        <a:t> </a:t>
                      </a:r>
                      <a:r>
                        <a:rPr lang="uk-UA" sz="1550" b="1" spc="25" dirty="0" smtClean="0">
                          <a:latin typeface="+mn-lt"/>
                          <a:cs typeface="Arial"/>
                        </a:rPr>
                        <a:t>моніторинг</a:t>
                      </a:r>
                      <a:endParaRPr sz="1550" dirty="0">
                        <a:latin typeface="+mn-lt"/>
                        <a:cs typeface="Arial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0" marR="191135" indent="-10160" algn="ctr">
                        <a:lnSpc>
                          <a:spcPct val="103000"/>
                        </a:lnSpc>
                        <a:spcBef>
                          <a:spcPts val="365"/>
                        </a:spcBef>
                      </a:pPr>
                      <a:r>
                        <a:rPr lang="uk-UA" sz="1550" b="1" spc="20" dirty="0" smtClean="0">
                          <a:latin typeface="+mn-lt"/>
                          <a:cs typeface="Arial"/>
                        </a:rPr>
                        <a:t>Діагностичний моніторинг</a:t>
                      </a:r>
                      <a:endParaRPr sz="1550" dirty="0">
                        <a:latin typeface="+mn-lt"/>
                        <a:cs typeface="Arial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5615" marR="272415" indent="-187325" algn="ctr">
                        <a:lnSpc>
                          <a:spcPct val="101000"/>
                        </a:lnSpc>
                        <a:spcBef>
                          <a:spcPts val="400"/>
                        </a:spcBef>
                      </a:pPr>
                      <a:r>
                        <a:rPr lang="uk-UA" sz="1550" b="1" spc="25" dirty="0" smtClean="0">
                          <a:latin typeface="+mn-lt"/>
                          <a:cs typeface="Arial"/>
                        </a:rPr>
                        <a:t>Екологічний норматив</a:t>
                      </a:r>
                      <a:r>
                        <a:rPr lang="uk-UA" sz="1550" b="1" spc="25" baseline="0" dirty="0" smtClean="0">
                          <a:latin typeface="+mn-lt"/>
                          <a:cs typeface="Arial"/>
                        </a:rPr>
                        <a:t> якості</a:t>
                      </a:r>
                      <a:endParaRPr sz="1550" dirty="0">
                        <a:latin typeface="+mn-lt"/>
                        <a:cs typeface="Arial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8927">
                <a:tc>
                  <a:txBody>
                    <a:bodyPr/>
                    <a:lstStyle/>
                    <a:p>
                      <a:pPr marL="156845" marR="135890" indent="102235" algn="ctr">
                        <a:lnSpc>
                          <a:spcPct val="102800"/>
                        </a:lnSpc>
                        <a:spcBef>
                          <a:spcPts val="305"/>
                        </a:spcBef>
                      </a:pPr>
                      <a:r>
                        <a:rPr kumimoji="0" lang="uk-UA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Здійснюється для масивів поверхневих та підземних вод, у яких існує ризик недосягнення екологічних цілей, а також масивів поверхневих та підземних вод, забір води з яких для задоволення питних і побутових потреб населення в середньому протягом року становить більше ніж 100 куб. метрів на добу.</a:t>
                      </a:r>
                      <a:endParaRPr sz="1100" dirty="0">
                        <a:latin typeface="+mn-lt"/>
                        <a:cs typeface="Microsoft Sans Serif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131445" marR="113664" lvl="0" indent="-1905" algn="ctr" defTabSz="914400" rtl="0" eaLnBrk="1" fontAlgn="auto" latinLnBrk="0" hangingPunct="1">
                        <a:lnSpc>
                          <a:spcPct val="998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solidFill>
                            <a:srgbClr val="333333"/>
                          </a:solidFill>
                          <a:latin typeface="+mn-lt"/>
                        </a:rPr>
                        <a:t>Для масивів поверхневих вод діагностичний моніторинг здійснюється протягом першого року здійснення державного моніторингу вод. Для масивів поверхневих вод, у яких відсутній ризик недосягнення екологічних цілей, діагностичний моніторинг здійснюється додатково протягом четвертого року виконання державного моніторингу вод.</a:t>
                      </a:r>
                      <a:endParaRPr lang="uk-UA" sz="1400" b="0" i="0" dirty="0" smtClean="0">
                        <a:solidFill>
                          <a:srgbClr val="333333"/>
                        </a:solidFill>
                        <a:effectLst/>
                        <a:latin typeface="+mn-lt"/>
                      </a:endParaRPr>
                    </a:p>
                    <a:p>
                      <a:pPr marL="131445" marR="113664" indent="-1905" algn="ctr">
                        <a:lnSpc>
                          <a:spcPct val="99800"/>
                        </a:lnSpc>
                        <a:spcBef>
                          <a:spcPts val="355"/>
                        </a:spcBef>
                      </a:pPr>
                      <a:endParaRPr sz="1400" dirty="0">
                        <a:latin typeface="+mn-lt"/>
                        <a:cs typeface="Microsoft Sans Serif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rgbClr val="040C28"/>
                          </a:solidFill>
                          <a:latin typeface="+mn-lt"/>
                        </a:rPr>
                        <a:t>Закріплені </a:t>
                      </a:r>
                      <a:r>
                        <a:rPr lang="uk-UA" sz="1400" dirty="0" smtClean="0">
                          <a:solidFill>
                            <a:srgbClr val="1F1F1F"/>
                          </a:solidFill>
                          <a:latin typeface="+mn-lt"/>
                        </a:rPr>
                        <a:t>законодавством норми, що регулюють природоохоронні й природоресурсові відносини, спрямовані на задоволення </a:t>
                      </a:r>
                      <a:r>
                        <a:rPr lang="uk-UA" sz="1400" dirty="0" smtClean="0">
                          <a:solidFill>
                            <a:srgbClr val="040C28"/>
                          </a:solidFill>
                          <a:latin typeface="+mn-lt"/>
                        </a:rPr>
                        <a:t>екологічних</a:t>
                      </a:r>
                      <a:r>
                        <a:rPr lang="uk-UA" sz="1400" dirty="0" smtClean="0">
                          <a:solidFill>
                            <a:srgbClr val="1F1F1F"/>
                          </a:solidFill>
                          <a:latin typeface="+mn-lt"/>
                        </a:rPr>
                        <a:t> потреб суспільства й забезпечення оптимальної </a:t>
                      </a:r>
                      <a:r>
                        <a:rPr lang="uk-UA" sz="1400" dirty="0" smtClean="0">
                          <a:solidFill>
                            <a:srgbClr val="040C28"/>
                          </a:solidFill>
                          <a:latin typeface="+mn-lt"/>
                        </a:rPr>
                        <a:t>якості</a:t>
                      </a:r>
                      <a:r>
                        <a:rPr lang="uk-UA" sz="1400" dirty="0" smtClean="0">
                          <a:solidFill>
                            <a:srgbClr val="1F1F1F"/>
                          </a:solidFill>
                          <a:latin typeface="+mn-lt"/>
                        </a:rPr>
                        <a:t> довкілля, мають кількісні значення і визначають рівень екологічної безпеки.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0863" y="2255520"/>
            <a:ext cx="571500" cy="40005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93749" y="286449"/>
            <a:ext cx="9968035" cy="446276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00"/>
              </a:lnSpc>
              <a:spcBef>
                <a:spcPts val="480"/>
              </a:spcBef>
            </a:pPr>
            <a:r>
              <a:rPr lang="uk-UA" sz="2750" b="1" spc="20" dirty="0" smtClean="0">
                <a:solidFill>
                  <a:srgbClr val="F47900"/>
                </a:solidFill>
                <a:latin typeface="Arial"/>
                <a:cs typeface="Arial"/>
              </a:rPr>
              <a:t>Державний моніторинг масивів поверхневих вод</a:t>
            </a:r>
            <a:endParaRPr sz="2750" dirty="0">
              <a:latin typeface="Arial"/>
              <a:cs typeface="Arial"/>
            </a:endParaRPr>
          </a:p>
        </p:txBody>
      </p:sp>
      <p:pic>
        <p:nvPicPr>
          <p:cNvPr id="7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0863" y="1326441"/>
            <a:ext cx="571500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25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63478" y="1140350"/>
            <a:ext cx="4422945" cy="650447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dirty="0">
              <a:cs typeface="Microsoft Sans Serif"/>
            </a:endParaRPr>
          </a:p>
          <a:p>
            <a:pPr lvl="0" algn="just" fontAlgn="base">
              <a:spcBef>
                <a:spcPct val="20000"/>
              </a:spcBef>
              <a:spcAft>
                <a:spcPct val="0"/>
              </a:spcAft>
            </a:pPr>
            <a:r>
              <a:rPr lang="uk-UA" altLang="en-US" b="1" dirty="0" smtClean="0">
                <a:solidFill>
                  <a:srgbClr val="007468"/>
                </a:solidFill>
                <a:cs typeface="Arial" panose="020B0604020202020204" pitchFamily="34" charset="0"/>
              </a:rPr>
              <a:t>Виявлено </a:t>
            </a:r>
            <a:r>
              <a:rPr lang="uk-UA" altLang="en-US" b="1" dirty="0">
                <a:solidFill>
                  <a:srgbClr val="007468"/>
                </a:solidFill>
                <a:cs typeface="Arial" panose="020B0604020202020204" pitchFamily="34" charset="0"/>
              </a:rPr>
              <a:t>вміст показників в межах екологічних нормативів якості:</a:t>
            </a:r>
            <a:endParaRPr lang="uk-UA" altLang="en-US" dirty="0">
              <a:solidFill>
                <a:srgbClr val="007468"/>
              </a:solidFill>
              <a:cs typeface="Arial" panose="020B0604020202020204" pitchFamily="34" charset="0"/>
            </a:endParaRPr>
          </a:p>
          <a:p>
            <a:pPr lvl="0" algn="just" fontAlgn="base">
              <a:spcBef>
                <a:spcPct val="20000"/>
              </a:spcBef>
              <a:spcAft>
                <a:spcPct val="0"/>
              </a:spcAft>
            </a:pPr>
            <a:r>
              <a:rPr lang="uk-UA" altLang="en-US" b="1" dirty="0" err="1">
                <a:cs typeface="Arial" panose="020B0604020202020204" pitchFamily="34" charset="0"/>
              </a:rPr>
              <a:t>поліароматичних</a:t>
            </a:r>
            <a:r>
              <a:rPr lang="uk-UA" altLang="en-US" b="1" dirty="0">
                <a:cs typeface="Arial" panose="020B0604020202020204" pitchFamily="34" charset="0"/>
              </a:rPr>
              <a:t> вуглеводнів </a:t>
            </a:r>
            <a:r>
              <a:rPr lang="uk-UA" altLang="en-US" dirty="0">
                <a:cs typeface="Arial" panose="020B0604020202020204" pitchFamily="34" charset="0"/>
              </a:rPr>
              <a:t>(антрацен, </a:t>
            </a:r>
            <a:r>
              <a:rPr lang="uk-UA" altLang="en-US" dirty="0" smtClean="0">
                <a:cs typeface="Arial" panose="020B0604020202020204" pitchFamily="34" charset="0"/>
              </a:rPr>
              <a:t>флуорантен</a:t>
            </a:r>
            <a:r>
              <a:rPr lang="uk-UA" altLang="en-US" dirty="0">
                <a:cs typeface="Arial" panose="020B0604020202020204" pitchFamily="34" charset="0"/>
              </a:rPr>
              <a:t>)</a:t>
            </a:r>
            <a:endParaRPr lang="uk-UA" altLang="en-US" dirty="0" smtClean="0">
              <a:cs typeface="Arial" panose="020B0604020202020204" pitchFamily="34" charset="0"/>
            </a:endParaRPr>
          </a:p>
          <a:p>
            <a:pPr lvl="0" algn="just" fontAlgn="base">
              <a:spcBef>
                <a:spcPct val="20000"/>
              </a:spcBef>
              <a:spcAft>
                <a:spcPct val="0"/>
              </a:spcAft>
            </a:pPr>
            <a:r>
              <a:rPr lang="uk-UA" altLang="en-US" b="1" dirty="0" smtClean="0">
                <a:cs typeface="Arial" panose="020B0604020202020204" pitchFamily="34" charset="0"/>
              </a:rPr>
              <a:t>пестицидів</a:t>
            </a:r>
            <a:r>
              <a:rPr lang="uk-UA" altLang="en-US" dirty="0" smtClean="0">
                <a:cs typeface="Arial" panose="020B0604020202020204" pitchFamily="34" charset="0"/>
              </a:rPr>
              <a:t> (</a:t>
            </a:r>
            <a:r>
              <a:rPr lang="uk-UA" altLang="en-US" dirty="0" err="1" smtClean="0">
                <a:cs typeface="Arial" panose="020B0604020202020204" pitchFamily="34" charset="0"/>
              </a:rPr>
              <a:t>тербутилазин</a:t>
            </a:r>
            <a:r>
              <a:rPr lang="uk-UA" altLang="en-US" dirty="0">
                <a:cs typeface="Arial" panose="020B0604020202020204" pitchFamily="34" charset="0"/>
              </a:rPr>
              <a:t>, </a:t>
            </a:r>
            <a:r>
              <a:rPr lang="uk-UA" altLang="en-US" dirty="0" err="1">
                <a:cs typeface="Arial" panose="020B0604020202020204" pitchFamily="34" charset="0"/>
              </a:rPr>
              <a:t>цибутрин</a:t>
            </a:r>
            <a:r>
              <a:rPr lang="uk-UA" altLang="en-US" dirty="0">
                <a:cs typeface="Arial" panose="020B0604020202020204" pitchFamily="34" charset="0"/>
              </a:rPr>
              <a:t>, </a:t>
            </a:r>
            <a:r>
              <a:rPr lang="uk-UA" altLang="en-US" dirty="0" err="1">
                <a:cs typeface="Arial" panose="020B0604020202020204" pitchFamily="34" charset="0"/>
              </a:rPr>
              <a:t>гептахлорепоксид</a:t>
            </a:r>
            <a:r>
              <a:rPr lang="uk-UA" altLang="en-US" dirty="0" smtClean="0">
                <a:cs typeface="Arial" panose="020B0604020202020204" pitchFamily="34" charset="0"/>
              </a:rPr>
              <a:t>)</a:t>
            </a:r>
            <a:endParaRPr lang="uk-UA" altLang="en-US" dirty="0">
              <a:cs typeface="Arial" panose="020B0604020202020204" pitchFamily="34" charset="0"/>
            </a:endParaRPr>
          </a:p>
          <a:p>
            <a:pPr lvl="0" algn="just" fontAlgn="base">
              <a:spcBef>
                <a:spcPct val="20000"/>
              </a:spcBef>
              <a:spcAft>
                <a:spcPct val="0"/>
              </a:spcAft>
            </a:pPr>
            <a:r>
              <a:rPr lang="uk-UA" altLang="en-US" b="1" dirty="0" smtClean="0">
                <a:cs typeface="Arial" panose="020B0604020202020204" pitchFamily="34" charset="0"/>
              </a:rPr>
              <a:t>важких </a:t>
            </a:r>
            <a:r>
              <a:rPr lang="uk-UA" altLang="en-US" b="1" dirty="0">
                <a:cs typeface="Arial" panose="020B0604020202020204" pitchFamily="34" charset="0"/>
              </a:rPr>
              <a:t>металів </a:t>
            </a:r>
            <a:r>
              <a:rPr lang="uk-UA" altLang="en-US" dirty="0" smtClean="0">
                <a:cs typeface="Arial" panose="020B0604020202020204" pitchFamily="34" charset="0"/>
              </a:rPr>
              <a:t>(мідь, нікель</a:t>
            </a:r>
            <a:r>
              <a:rPr lang="uk-UA" altLang="en-US" dirty="0">
                <a:cs typeface="Arial" panose="020B0604020202020204" pitchFamily="34" charset="0"/>
              </a:rPr>
              <a:t>, хром та цинк</a:t>
            </a:r>
            <a:r>
              <a:rPr lang="uk-UA" altLang="en-US" dirty="0" smtClean="0">
                <a:cs typeface="Arial" panose="020B0604020202020204" pitchFamily="34" charset="0"/>
              </a:rPr>
              <a:t>)</a:t>
            </a:r>
            <a:endParaRPr lang="uk-UA" altLang="en-US" dirty="0">
              <a:cs typeface="Arial" panose="020B0604020202020204" pitchFamily="34" charset="0"/>
            </a:endParaRPr>
          </a:p>
          <a:p>
            <a:pPr lvl="0" algn="just" fontAlgn="base">
              <a:spcBef>
                <a:spcPct val="20000"/>
              </a:spcBef>
              <a:spcAft>
                <a:spcPct val="0"/>
              </a:spcAft>
            </a:pPr>
            <a:r>
              <a:rPr lang="uk-UA" altLang="en-US" b="1" dirty="0">
                <a:cs typeface="Arial" panose="020B0604020202020204" pitchFamily="34" charset="0"/>
              </a:rPr>
              <a:t>летких органічних сполук</a:t>
            </a:r>
            <a:r>
              <a:rPr lang="uk-UA" altLang="en-US" dirty="0">
                <a:cs typeface="Arial" panose="020B0604020202020204" pitchFamily="34" charset="0"/>
              </a:rPr>
              <a:t> (</a:t>
            </a:r>
            <a:r>
              <a:rPr lang="uk-UA" altLang="en-US" dirty="0" err="1">
                <a:cs typeface="Arial" panose="020B0604020202020204" pitchFamily="34" charset="0"/>
              </a:rPr>
              <a:t>октилфеноли</a:t>
            </a:r>
            <a:r>
              <a:rPr lang="uk-UA" altLang="en-US" dirty="0">
                <a:cs typeface="Arial" panose="020B0604020202020204" pitchFamily="34" charset="0"/>
              </a:rPr>
              <a:t>, </a:t>
            </a:r>
            <a:r>
              <a:rPr lang="uk-UA" altLang="en-US" dirty="0" err="1">
                <a:cs typeface="Arial" panose="020B0604020202020204" pitchFamily="34" charset="0"/>
              </a:rPr>
              <a:t>дихлорметан</a:t>
            </a:r>
            <a:r>
              <a:rPr lang="uk-UA" altLang="en-US" dirty="0">
                <a:cs typeface="Arial" panose="020B0604020202020204" pitchFamily="34" charset="0"/>
              </a:rPr>
              <a:t>, </a:t>
            </a:r>
            <a:r>
              <a:rPr lang="uk-UA" altLang="en-US" dirty="0" err="1" smtClean="0">
                <a:cs typeface="Arial" panose="020B0604020202020204" pitchFamily="34" charset="0"/>
              </a:rPr>
              <a:t>трихлорметан</a:t>
            </a:r>
            <a:r>
              <a:rPr lang="uk-UA" altLang="en-US" dirty="0" smtClean="0">
                <a:cs typeface="Arial" panose="020B0604020202020204" pitchFamily="34" charset="0"/>
              </a:rPr>
              <a:t>)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endParaRPr lang="uk-UA" altLang="en-US" dirty="0" smtClean="0">
              <a:cs typeface="Arial" panose="020B0604020202020204" pitchFamily="34" charset="0"/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uk-UA" altLang="en-US" b="1" dirty="0" smtClean="0">
                <a:solidFill>
                  <a:srgbClr val="007468"/>
                </a:solidFill>
                <a:cs typeface="Arial" panose="020B0604020202020204" pitchFamily="34" charset="0"/>
              </a:rPr>
              <a:t>Зафіксовано перевищення вмісту: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uk-UA" altLang="en-US" b="1" dirty="0" smtClean="0">
                <a:cs typeface="Arial" panose="020B0604020202020204" pitchFamily="34" charset="0"/>
              </a:rPr>
              <a:t>р. Кільтень смт Смоліно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uk-UA" altLang="en-US" dirty="0" smtClean="0">
                <a:cs typeface="Arial" panose="020B0604020202020204" pitchFamily="34" charset="0"/>
              </a:rPr>
              <a:t>ртуть 0,22 </a:t>
            </a:r>
            <a:r>
              <a:rPr lang="uk-UA" altLang="en-US" dirty="0">
                <a:cs typeface="Arial" panose="020B0604020202020204" pitchFamily="34" charset="0"/>
              </a:rPr>
              <a:t>мг/дм</a:t>
            </a:r>
            <a:r>
              <a:rPr lang="uk-UA" altLang="en-US" baseline="30000" dirty="0">
                <a:cs typeface="Arial" panose="020B0604020202020204" pitchFamily="34" charset="0"/>
              </a:rPr>
              <a:t>3</a:t>
            </a:r>
            <a:r>
              <a:rPr lang="uk-UA" altLang="en-US" dirty="0" smtClean="0">
                <a:cs typeface="Arial" panose="020B0604020202020204" pitchFamily="34" charset="0"/>
              </a:rPr>
              <a:t>  (норма 0,00007 мг/дм</a:t>
            </a:r>
            <a:r>
              <a:rPr lang="uk-UA" altLang="en-US" baseline="30000" dirty="0" smtClean="0">
                <a:cs typeface="Arial" panose="020B0604020202020204" pitchFamily="34" charset="0"/>
              </a:rPr>
              <a:t>3</a:t>
            </a:r>
            <a:r>
              <a:rPr lang="uk-UA" altLang="en-US" dirty="0" smtClean="0">
                <a:cs typeface="Arial" panose="020B0604020202020204" pitchFamily="34" charset="0"/>
              </a:rPr>
              <a:t>)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uk-UA" altLang="en-US" b="1" dirty="0" smtClean="0">
                <a:cs typeface="Arial" panose="020B0604020202020204" pitchFamily="34" charset="0"/>
              </a:rPr>
              <a:t>р. Тясмин смт Олександрівка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uk-UA" altLang="en-US" dirty="0" smtClean="0">
                <a:cs typeface="Arial" panose="020B0604020202020204" pitchFamily="34" charset="0"/>
              </a:rPr>
              <a:t>нікель 242 мг/дм</a:t>
            </a:r>
            <a:r>
              <a:rPr lang="uk-UA" altLang="en-US" baseline="30000" dirty="0" smtClean="0">
                <a:cs typeface="Arial" panose="020B0604020202020204" pitchFamily="34" charset="0"/>
              </a:rPr>
              <a:t>3</a:t>
            </a:r>
            <a:r>
              <a:rPr lang="uk-UA" altLang="en-US" dirty="0" smtClean="0">
                <a:cs typeface="Arial" panose="020B0604020202020204" pitchFamily="34" charset="0"/>
              </a:rPr>
              <a:t>  (норма 34 мг/дм</a:t>
            </a:r>
            <a:r>
              <a:rPr lang="uk-UA" altLang="en-US" baseline="30000" dirty="0" smtClean="0">
                <a:cs typeface="Arial" panose="020B0604020202020204" pitchFamily="34" charset="0"/>
              </a:rPr>
              <a:t>3</a:t>
            </a:r>
            <a:r>
              <a:rPr lang="uk-UA" altLang="en-US" dirty="0" smtClean="0">
                <a:cs typeface="Arial" panose="020B0604020202020204" pitchFamily="34" charset="0"/>
              </a:rPr>
              <a:t>)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uk-UA" altLang="en-US" dirty="0" smtClean="0">
                <a:cs typeface="Arial" panose="020B0604020202020204" pitchFamily="34" charset="0"/>
              </a:rPr>
              <a:t>кадмій 4,5 </a:t>
            </a:r>
            <a:r>
              <a:rPr lang="uk-UA" altLang="en-US" dirty="0">
                <a:cs typeface="Arial" panose="020B0604020202020204" pitchFamily="34" charset="0"/>
              </a:rPr>
              <a:t>мг/дм</a:t>
            </a:r>
            <a:r>
              <a:rPr lang="uk-UA" altLang="en-US" baseline="30000" dirty="0">
                <a:cs typeface="Arial" panose="020B0604020202020204" pitchFamily="34" charset="0"/>
              </a:rPr>
              <a:t>3</a:t>
            </a:r>
            <a:r>
              <a:rPr lang="uk-UA" altLang="en-US" dirty="0">
                <a:cs typeface="Arial" panose="020B0604020202020204" pitchFamily="34" charset="0"/>
              </a:rPr>
              <a:t>  (норма </a:t>
            </a:r>
            <a:r>
              <a:rPr lang="uk-UA" altLang="en-US" dirty="0" smtClean="0">
                <a:cs typeface="Arial" panose="020B0604020202020204" pitchFamily="34" charset="0"/>
              </a:rPr>
              <a:t>1,5 </a:t>
            </a:r>
            <a:r>
              <a:rPr lang="uk-UA" altLang="en-US" dirty="0">
                <a:cs typeface="Arial" panose="020B0604020202020204" pitchFamily="34" charset="0"/>
              </a:rPr>
              <a:t>мг/дм</a:t>
            </a:r>
            <a:r>
              <a:rPr lang="uk-UA" altLang="en-US" baseline="30000" dirty="0">
                <a:cs typeface="Arial" panose="020B0604020202020204" pitchFamily="34" charset="0"/>
              </a:rPr>
              <a:t>3</a:t>
            </a:r>
            <a:r>
              <a:rPr lang="uk-UA" altLang="en-US" dirty="0">
                <a:cs typeface="Arial" panose="020B0604020202020204" pitchFamily="34" charset="0"/>
              </a:rPr>
              <a:t>)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uk-UA" altLang="en-US" dirty="0" smtClean="0">
              <a:cs typeface="Arial" panose="020B0604020202020204" pitchFamily="34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endParaRPr sz="2000" dirty="0">
              <a:latin typeface="Microsoft Sans Serif"/>
              <a:cs typeface="Microsoft Sans Serif"/>
            </a:endParaRPr>
          </a:p>
          <a:p>
            <a:pPr marL="789305">
              <a:lnSpc>
                <a:spcPct val="100000"/>
              </a:lnSpc>
              <a:spcBef>
                <a:spcPts val="1325"/>
              </a:spcBef>
            </a:pPr>
            <a:endParaRPr sz="1600" dirty="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983" y="1303874"/>
            <a:ext cx="1021787" cy="95836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2581" y="252241"/>
            <a:ext cx="6484741" cy="86305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uk-UA" sz="2750" b="1" spc="20" dirty="0" smtClean="0">
                <a:solidFill>
                  <a:srgbClr val="F47900"/>
                </a:solidFill>
                <a:latin typeface="Arial"/>
                <a:cs typeface="Arial"/>
              </a:rPr>
              <a:t>Забруднення масивів </a:t>
            </a:r>
            <a:br>
              <a:rPr lang="uk-UA" sz="2750" b="1" spc="20" dirty="0" smtClean="0">
                <a:solidFill>
                  <a:srgbClr val="F47900"/>
                </a:solidFill>
                <a:latin typeface="Arial"/>
                <a:cs typeface="Arial"/>
              </a:rPr>
            </a:br>
            <a:r>
              <a:rPr lang="uk-UA" sz="2750" b="1" spc="20" dirty="0" smtClean="0">
                <a:solidFill>
                  <a:srgbClr val="F47900"/>
                </a:solidFill>
                <a:latin typeface="Arial"/>
                <a:cs typeface="Arial"/>
              </a:rPr>
              <a:t>поверхневих вод</a:t>
            </a:r>
            <a:endParaRPr sz="2750" dirty="0">
              <a:latin typeface="Arial"/>
              <a:cs typeface="Arial"/>
            </a:endParaRPr>
          </a:p>
        </p:txBody>
      </p:sp>
      <p:sp>
        <p:nvSpPr>
          <p:cNvPr id="9" name="Блок-схема: сохраненные данные 8"/>
          <p:cNvSpPr/>
          <p:nvPr/>
        </p:nvSpPr>
        <p:spPr>
          <a:xfrm>
            <a:off x="6717322" y="125978"/>
            <a:ext cx="5474678" cy="4241556"/>
          </a:xfrm>
          <a:prstGeom prst="flowChartOnlineStorag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7025054" y="4765119"/>
            <a:ext cx="504678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000" dirty="0" smtClean="0">
                <a:solidFill>
                  <a:srgbClr val="EC7C30"/>
                </a:solidFill>
                <a:latin typeface="Museo Sans Cyrl 300"/>
              </a:rPr>
              <a:t>Ртуть у воді - </a:t>
            </a:r>
            <a:r>
              <a:rPr lang="uk-UA" sz="1000" dirty="0">
                <a:solidFill>
                  <a:srgbClr val="EC7C30"/>
                </a:solidFill>
                <a:latin typeface="Museo Sans Cyrl 300"/>
              </a:rPr>
              <a:t>ц</a:t>
            </a:r>
            <a:r>
              <a:rPr lang="uk-UA" sz="1000" dirty="0" smtClean="0">
                <a:solidFill>
                  <a:srgbClr val="EC7C30"/>
                </a:solidFill>
                <a:latin typeface="Museo Sans Cyrl 300"/>
              </a:rPr>
              <a:t>е неорганічна сполука, </a:t>
            </a:r>
            <a:r>
              <a:rPr lang="uk-UA" sz="1000" dirty="0">
                <a:solidFill>
                  <a:srgbClr val="EC7C30"/>
                </a:solidFill>
                <a:latin typeface="Museo Sans Cyrl 300"/>
              </a:rPr>
              <a:t>які утворюються в процесах спалювання вугілля на електростанціях, утилізації промислових відходів, виробництва акумуляторів</a:t>
            </a:r>
            <a:r>
              <a:rPr lang="uk-UA" sz="1000" dirty="0" smtClean="0">
                <a:solidFill>
                  <a:srgbClr val="EC7C30"/>
                </a:solidFill>
                <a:latin typeface="Museo Sans Cyrl 300"/>
              </a:rPr>
              <a:t>.</a:t>
            </a:r>
          </a:p>
          <a:p>
            <a:pPr algn="just"/>
            <a:endParaRPr lang="uk-UA" sz="1000" dirty="0" smtClean="0">
              <a:solidFill>
                <a:srgbClr val="EC7C30"/>
              </a:solidFill>
              <a:latin typeface="Museo Sans Cyrl 300"/>
            </a:endParaRPr>
          </a:p>
          <a:p>
            <a:pPr algn="just"/>
            <a:r>
              <a:rPr lang="uk-UA" sz="1000" dirty="0">
                <a:solidFill>
                  <a:srgbClr val="007468"/>
                </a:solidFill>
                <a:latin typeface="Museo Sans Cyrl 300"/>
              </a:rPr>
              <a:t>Надмірні кількості нікелю призводять до підвищеної збудливості центральної нервової системи, анемії, алергічних реакцій. Нікель здатен впливати на структуру ДНК і підвищує ризик новоутворень. </a:t>
            </a:r>
            <a:endParaRPr lang="uk-UA" sz="1000" dirty="0" smtClean="0">
              <a:solidFill>
                <a:srgbClr val="007468"/>
              </a:solidFill>
              <a:latin typeface="Museo Sans Cyrl 300"/>
            </a:endParaRPr>
          </a:p>
          <a:p>
            <a:pPr algn="just"/>
            <a:endParaRPr lang="uk-UA" sz="1000" dirty="0" smtClean="0">
              <a:solidFill>
                <a:srgbClr val="007468"/>
              </a:solidFill>
              <a:latin typeface="Museo Sans Cyrl 300"/>
            </a:endParaRPr>
          </a:p>
          <a:p>
            <a:pPr algn="just"/>
            <a:r>
              <a:rPr lang="uk-UA" sz="1000" dirty="0">
                <a:solidFill>
                  <a:srgbClr val="EC7C30"/>
                </a:solidFill>
                <a:latin typeface="Museo Sans Cyrl 300"/>
              </a:rPr>
              <a:t>Кадмій - це важкий метал, має нефро- і гепатотоксичність. Наслідками гострого отруєння можуть бути підвищення артеріального тиску, ниркова і легенева недостатність, патології серцево-судинної системи, є канцерогеном.</a:t>
            </a:r>
          </a:p>
          <a:p>
            <a:pPr algn="just"/>
            <a:endParaRPr lang="en-US" sz="1000" dirty="0">
              <a:solidFill>
                <a:srgbClr val="007468"/>
              </a:solidFill>
            </a:endParaRPr>
          </a:p>
          <a:p>
            <a:pPr algn="just"/>
            <a:endParaRPr lang="en-US" sz="1000" dirty="0">
              <a:solidFill>
                <a:srgbClr val="EC7C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936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3"/>
          <p:cNvSpPr/>
          <p:nvPr/>
        </p:nvSpPr>
        <p:spPr>
          <a:xfrm>
            <a:off x="0" y="0"/>
            <a:ext cx="5064369" cy="6858000"/>
          </a:xfrm>
          <a:custGeom>
            <a:avLst/>
            <a:gdLst/>
            <a:ahLst/>
            <a:cxnLst/>
            <a:rect l="l" t="t" r="r" b="b"/>
            <a:pathLst>
              <a:path w="9734550" h="4829175">
                <a:moveTo>
                  <a:pt x="9734550" y="0"/>
                </a:moveTo>
                <a:lnTo>
                  <a:pt x="0" y="0"/>
                </a:lnTo>
                <a:lnTo>
                  <a:pt x="0" y="4829175"/>
                </a:lnTo>
                <a:lnTo>
                  <a:pt x="9734550" y="4829175"/>
                </a:lnTo>
                <a:lnTo>
                  <a:pt x="9734550" y="0"/>
                </a:lnTo>
                <a:close/>
              </a:path>
            </a:pathLst>
          </a:custGeom>
          <a:solidFill>
            <a:srgbClr val="339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9424" y="384697"/>
            <a:ext cx="647068" cy="4324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59876" y="333050"/>
            <a:ext cx="99441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en-US" sz="1200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04480" y="4133395"/>
            <a:ext cx="5434944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000" dirty="0">
                <a:ea typeface="Times New Roman" panose="02020603050405020304" pitchFamily="18" charset="0"/>
              </a:rPr>
              <a:t>Вартість  інвестиційних витрат на впровадження </a:t>
            </a:r>
            <a:r>
              <a:rPr lang="uk-UA" sz="2000" b="1" dirty="0">
                <a:solidFill>
                  <a:srgbClr val="007468"/>
                </a:solidFill>
                <a:ea typeface="Times New Roman" panose="02020603050405020304" pitchFamily="18" charset="0"/>
              </a:rPr>
              <a:t>третинного очищення від азоту та фосфору</a:t>
            </a:r>
            <a:r>
              <a:rPr lang="uk-UA" sz="2000" b="1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uk-UA" sz="2000" dirty="0">
                <a:ea typeface="Times New Roman" panose="02020603050405020304" pitchFamily="18" charset="0"/>
              </a:rPr>
              <a:t>для населених </a:t>
            </a:r>
            <a:r>
              <a:rPr lang="uk-UA" sz="2000" dirty="0" smtClean="0">
                <a:ea typeface="Times New Roman" panose="02020603050405020304" pitchFamily="18" charset="0"/>
              </a:rPr>
              <a:t>пунктів:</a:t>
            </a:r>
          </a:p>
          <a:p>
            <a:pPr algn="just">
              <a:spcAft>
                <a:spcPts val="0"/>
              </a:spcAft>
            </a:pPr>
            <a:endParaRPr lang="en-US" sz="1100" dirty="0"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2000" dirty="0" smtClean="0">
                <a:ea typeface="Times New Roman" panose="02020603050405020304" pitchFamily="18" charset="0"/>
              </a:rPr>
              <a:t>понад 100 тис. осіб – </a:t>
            </a:r>
            <a:r>
              <a:rPr lang="uk-UA" sz="2000" b="1" dirty="0" smtClean="0">
                <a:solidFill>
                  <a:srgbClr val="EC7C30"/>
                </a:solidFill>
                <a:ea typeface="Times New Roman" panose="02020603050405020304" pitchFamily="18" charset="0"/>
              </a:rPr>
              <a:t>138 євро</a:t>
            </a:r>
            <a:r>
              <a:rPr lang="uk-UA" sz="2000" dirty="0" smtClean="0">
                <a:ea typeface="Times New Roman" panose="02020603050405020304" pitchFamily="18" charset="0"/>
              </a:rPr>
              <a:t>/особу</a:t>
            </a:r>
          </a:p>
          <a:p>
            <a:pPr algn="just"/>
            <a:r>
              <a:rPr lang="uk-UA" sz="2000" dirty="0">
                <a:ea typeface="Times New Roman" panose="02020603050405020304" pitchFamily="18" charset="0"/>
              </a:rPr>
              <a:t>д</a:t>
            </a:r>
            <a:r>
              <a:rPr lang="uk-UA" sz="2000" dirty="0" smtClean="0">
                <a:ea typeface="Times New Roman" panose="02020603050405020304" pitchFamily="18" charset="0"/>
              </a:rPr>
              <a:t>о 10 тис. осіб – </a:t>
            </a:r>
            <a:r>
              <a:rPr lang="uk-UA" sz="2000" b="1" dirty="0" smtClean="0">
                <a:solidFill>
                  <a:srgbClr val="EC7C30"/>
                </a:solidFill>
                <a:ea typeface="Times New Roman" panose="02020603050405020304" pitchFamily="18" charset="0"/>
              </a:rPr>
              <a:t>250 </a:t>
            </a:r>
            <a:r>
              <a:rPr lang="uk-UA" sz="2000" b="1" dirty="0">
                <a:solidFill>
                  <a:srgbClr val="EC7C30"/>
                </a:solidFill>
                <a:ea typeface="Times New Roman" panose="02020603050405020304" pitchFamily="18" charset="0"/>
              </a:rPr>
              <a:t>євро</a:t>
            </a:r>
            <a:r>
              <a:rPr lang="uk-UA" sz="2000" dirty="0">
                <a:ea typeface="Times New Roman" panose="02020603050405020304" pitchFamily="18" charset="0"/>
              </a:rPr>
              <a:t>/особу</a:t>
            </a:r>
          </a:p>
          <a:p>
            <a:pPr algn="just">
              <a:spcAft>
                <a:spcPts val="0"/>
              </a:spcAft>
            </a:pPr>
            <a:endParaRPr lang="uk-UA" dirty="0" smtClean="0">
              <a:ea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480" y="600900"/>
            <a:ext cx="5434944" cy="305786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3526" y="471549"/>
            <a:ext cx="489731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400" dirty="0">
                <a:solidFill>
                  <a:schemeClr val="bg1"/>
                </a:solidFill>
                <a:ea typeface="Times New Roman" panose="02020603050405020304" pitchFamily="18" charset="0"/>
              </a:rPr>
              <a:t>На території Кіровоградської області визначено </a:t>
            </a:r>
            <a:r>
              <a:rPr lang="uk-UA" sz="2400" b="1" dirty="0" smtClean="0">
                <a:solidFill>
                  <a:srgbClr val="FF9900"/>
                </a:solidFill>
                <a:ea typeface="Times New Roman" panose="02020603050405020304" pitchFamily="18" charset="0"/>
              </a:rPr>
              <a:t>19 </a:t>
            </a:r>
            <a:r>
              <a:rPr lang="uk-UA" sz="2400" b="1" dirty="0">
                <a:solidFill>
                  <a:srgbClr val="FF9900"/>
                </a:solidFill>
                <a:ea typeface="Times New Roman" panose="02020603050405020304" pitchFamily="18" charset="0"/>
              </a:rPr>
              <a:t>уразливих зон масивів поверхневих </a:t>
            </a:r>
            <a:r>
              <a:rPr lang="uk-UA" sz="2400" b="1" dirty="0" smtClean="0">
                <a:solidFill>
                  <a:srgbClr val="FF9900"/>
                </a:solidFill>
                <a:ea typeface="Times New Roman" panose="02020603050405020304" pitchFamily="18" charset="0"/>
              </a:rPr>
              <a:t>вод</a:t>
            </a:r>
            <a:r>
              <a:rPr lang="uk-UA" sz="2400" dirty="0">
                <a:solidFill>
                  <a:schemeClr val="bg1"/>
                </a:solidFill>
              </a:rPr>
              <a:t>,</a:t>
            </a:r>
            <a:r>
              <a:rPr lang="uk-UA" sz="2400" dirty="0" smtClean="0">
                <a:solidFill>
                  <a:schemeClr val="bg1"/>
                </a:solidFill>
              </a:rPr>
              <a:t> </a:t>
            </a:r>
            <a:r>
              <a:rPr lang="uk-UA" sz="2400" dirty="0">
                <a:solidFill>
                  <a:schemeClr val="bg1"/>
                </a:solidFill>
              </a:rPr>
              <a:t>на які </a:t>
            </a:r>
            <a:r>
              <a:rPr lang="uk-UA" sz="2400" b="1" dirty="0">
                <a:solidFill>
                  <a:srgbClr val="FF9900"/>
                </a:solidFill>
              </a:rPr>
              <a:t>впливають скиди стічних вод </a:t>
            </a:r>
            <a:r>
              <a:rPr lang="uk-UA" sz="2400" dirty="0">
                <a:solidFill>
                  <a:schemeClr val="bg1"/>
                </a:solidFill>
              </a:rPr>
              <a:t>та в яких спостерігається </a:t>
            </a:r>
            <a:r>
              <a:rPr lang="uk-UA" sz="2400" b="1" dirty="0" smtClean="0">
                <a:solidFill>
                  <a:srgbClr val="FF9900"/>
                </a:solidFill>
              </a:rPr>
              <a:t>евтрофікація.</a:t>
            </a:r>
            <a:endParaRPr lang="uk-UA" sz="2400" b="1" dirty="0">
              <a:solidFill>
                <a:srgbClr val="FF9900"/>
              </a:solidFill>
            </a:endParaRPr>
          </a:p>
          <a:p>
            <a:pPr algn="just"/>
            <a:r>
              <a:rPr lang="uk-UA" sz="2400" dirty="0">
                <a:solidFill>
                  <a:schemeClr val="bg1"/>
                </a:solidFill>
              </a:rPr>
              <a:t/>
            </a:r>
            <a:br>
              <a:rPr lang="uk-UA" sz="2400" dirty="0">
                <a:solidFill>
                  <a:schemeClr val="bg1"/>
                </a:solidFill>
              </a:rPr>
            </a:br>
            <a:r>
              <a:rPr lang="uk-UA" sz="2400" b="1" dirty="0">
                <a:solidFill>
                  <a:srgbClr val="FF9900"/>
                </a:solidFill>
              </a:rPr>
              <a:t>Стічні води підлягають повному біологічному очищенню </a:t>
            </a:r>
            <a:r>
              <a:rPr lang="uk-UA" sz="2400" dirty="0">
                <a:solidFill>
                  <a:schemeClr val="bg1"/>
                </a:solidFill>
              </a:rPr>
              <a:t>та мають додатково бути очищеними від сполук фосфору та сполук нітрогену. Заходи з будівництва та реконструкції очисних споруд є </a:t>
            </a:r>
            <a:r>
              <a:rPr lang="uk-UA" sz="2400" b="1" dirty="0" smtClean="0">
                <a:solidFill>
                  <a:srgbClr val="FF9900"/>
                </a:solidFill>
              </a:rPr>
              <a:t>найвартіснішими </a:t>
            </a:r>
            <a:endParaRPr lang="en-US" sz="2400" dirty="0">
              <a:solidFill>
                <a:srgbClr val="FF9900"/>
              </a:solidFill>
            </a:endParaRPr>
          </a:p>
          <a:p>
            <a:pPr algn="just">
              <a:spcAft>
                <a:spcPts val="0"/>
              </a:spcAft>
            </a:pPr>
            <a:endParaRPr lang="en-US" sz="1400" dirty="0">
              <a:solidFill>
                <a:srgbClr val="007468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01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70438"/>
            <a:ext cx="12192000" cy="5890846"/>
            <a:chOff x="4763" y="1262062"/>
            <a:chExt cx="9734550" cy="4829175"/>
          </a:xfrm>
        </p:grpSpPr>
        <p:sp>
          <p:nvSpPr>
            <p:cNvPr id="3" name="object 3"/>
            <p:cNvSpPr/>
            <p:nvPr/>
          </p:nvSpPr>
          <p:spPr>
            <a:xfrm>
              <a:off x="4763" y="1262062"/>
              <a:ext cx="9734550" cy="4829175"/>
            </a:xfrm>
            <a:custGeom>
              <a:avLst/>
              <a:gdLst/>
              <a:ahLst/>
              <a:cxnLst/>
              <a:rect l="l" t="t" r="r" b="b"/>
              <a:pathLst>
                <a:path w="9734550" h="4829175">
                  <a:moveTo>
                    <a:pt x="9734550" y="0"/>
                  </a:moveTo>
                  <a:lnTo>
                    <a:pt x="0" y="0"/>
                  </a:lnTo>
                  <a:lnTo>
                    <a:pt x="0" y="4829175"/>
                  </a:lnTo>
                  <a:lnTo>
                    <a:pt x="9734550" y="4829175"/>
                  </a:lnTo>
                  <a:lnTo>
                    <a:pt x="9734550" y="0"/>
                  </a:lnTo>
                  <a:close/>
                </a:path>
              </a:pathLst>
            </a:custGeom>
            <a:solidFill>
              <a:srgbClr val="339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2425" y="1600199"/>
              <a:ext cx="5295900" cy="4124325"/>
            </a:xfrm>
            <a:custGeom>
              <a:avLst/>
              <a:gdLst/>
              <a:ahLst/>
              <a:cxnLst/>
              <a:rect l="l" t="t" r="r" b="b"/>
              <a:pathLst>
                <a:path w="5295900" h="4124325">
                  <a:moveTo>
                    <a:pt x="5276850" y="2071624"/>
                  </a:moveTo>
                  <a:lnTo>
                    <a:pt x="4729226" y="1524000"/>
                  </a:lnTo>
                  <a:lnTo>
                    <a:pt x="0" y="1524000"/>
                  </a:lnTo>
                  <a:lnTo>
                    <a:pt x="0" y="2619375"/>
                  </a:lnTo>
                  <a:lnTo>
                    <a:pt x="4729226" y="2619375"/>
                  </a:lnTo>
                  <a:lnTo>
                    <a:pt x="5276850" y="2071624"/>
                  </a:lnTo>
                  <a:close/>
                </a:path>
                <a:path w="5295900" h="4124325">
                  <a:moveTo>
                    <a:pt x="5286375" y="3581400"/>
                  </a:moveTo>
                  <a:lnTo>
                    <a:pt x="4743450" y="3038475"/>
                  </a:lnTo>
                  <a:lnTo>
                    <a:pt x="9525" y="3038475"/>
                  </a:lnTo>
                  <a:lnTo>
                    <a:pt x="9525" y="4124325"/>
                  </a:lnTo>
                  <a:lnTo>
                    <a:pt x="4743450" y="4124325"/>
                  </a:lnTo>
                  <a:lnTo>
                    <a:pt x="5286375" y="3581400"/>
                  </a:lnTo>
                  <a:close/>
                </a:path>
                <a:path w="5295900" h="4124325">
                  <a:moveTo>
                    <a:pt x="5295900" y="542925"/>
                  </a:moveTo>
                  <a:lnTo>
                    <a:pt x="4752975" y="0"/>
                  </a:lnTo>
                  <a:lnTo>
                    <a:pt x="9525" y="0"/>
                  </a:lnTo>
                  <a:lnTo>
                    <a:pt x="9525" y="1085850"/>
                  </a:lnTo>
                  <a:lnTo>
                    <a:pt x="4752975" y="1085850"/>
                  </a:lnTo>
                  <a:lnTo>
                    <a:pt x="5295900" y="5429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24654" y="1344805"/>
            <a:ext cx="60432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" marR="5080">
              <a:spcBef>
                <a:spcPts val="100"/>
              </a:spcBef>
            </a:pPr>
            <a:r>
              <a:rPr lang="uk-UA" sz="2400" spc="-15" dirty="0" smtClean="0">
                <a:cs typeface="Microsoft Sans Serif"/>
              </a:rPr>
              <a:t>В ПУРБ 44 % з розроблених </a:t>
            </a:r>
            <a:r>
              <a:rPr lang="ru-RU" sz="2400" dirty="0" smtClean="0"/>
              <a:t>заходів щодо вирішення водно-</a:t>
            </a:r>
            <a:r>
              <a:rPr lang="ru-RU" sz="2400" dirty="0" err="1" smtClean="0"/>
              <a:t>екологічних</a:t>
            </a:r>
            <a:r>
              <a:rPr lang="ru-RU" sz="2400" dirty="0" smtClean="0"/>
              <a:t> проблем – </a:t>
            </a:r>
            <a:r>
              <a:rPr lang="ru-RU" sz="2400" dirty="0" err="1" smtClean="0"/>
              <a:t>це</a:t>
            </a:r>
            <a:r>
              <a:rPr lang="ru-RU" sz="2400" dirty="0" smtClean="0"/>
              <a:t> заходи з </a:t>
            </a:r>
            <a:r>
              <a:rPr lang="ru-RU" sz="2400" dirty="0" err="1" smtClean="0"/>
              <a:t>реконструкції</a:t>
            </a:r>
            <a:r>
              <a:rPr lang="ru-RU" sz="2400" dirty="0" smtClean="0"/>
              <a:t> КОС.</a:t>
            </a:r>
            <a:endParaRPr lang="ru-RU" sz="2400" dirty="0"/>
          </a:p>
        </p:txBody>
      </p:sp>
      <p:sp>
        <p:nvSpPr>
          <p:cNvPr id="29" name="Кольцо 28"/>
          <p:cNvSpPr/>
          <p:nvPr/>
        </p:nvSpPr>
        <p:spPr>
          <a:xfrm>
            <a:off x="7310073" y="1247774"/>
            <a:ext cx="4829175" cy="4829175"/>
          </a:xfrm>
          <a:prstGeom prst="donut">
            <a:avLst>
              <a:gd name="adj" fmla="val 3561"/>
            </a:avLst>
          </a:prstGeom>
          <a:ln>
            <a:solidFill>
              <a:srgbClr val="EC7C3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7645829" y="1585911"/>
            <a:ext cx="4157662" cy="4178291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Прямоугольник 30"/>
          <p:cNvSpPr/>
          <p:nvPr/>
        </p:nvSpPr>
        <p:spPr>
          <a:xfrm>
            <a:off x="382676" y="3204635"/>
            <a:ext cx="6386101" cy="1222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0" marR="65405">
              <a:lnSpc>
                <a:spcPct val="101699"/>
              </a:lnSpc>
              <a:spcBef>
                <a:spcPts val="2315"/>
              </a:spcBef>
            </a:pPr>
            <a:r>
              <a:rPr lang="ru-RU" sz="2400" dirty="0" smtClean="0"/>
              <a:t>Реконструкція </a:t>
            </a:r>
            <a:r>
              <a:rPr lang="ru-RU" sz="2400" dirty="0" err="1"/>
              <a:t>каналізаційних</a:t>
            </a:r>
            <a:r>
              <a:rPr lang="ru-RU" sz="2400" dirty="0"/>
              <a:t> </a:t>
            </a:r>
            <a:r>
              <a:rPr lang="ru-RU" sz="2400" dirty="0" err="1"/>
              <a:t>очисних</a:t>
            </a:r>
            <a:r>
              <a:rPr lang="ru-RU" sz="2400" dirty="0"/>
              <a:t> споруд та мереж водовідведення </a:t>
            </a:r>
            <a:r>
              <a:rPr lang="ru-RU" sz="2400" dirty="0" smtClean="0"/>
              <a:t>КП «</a:t>
            </a:r>
            <a:r>
              <a:rPr lang="ru-RU" sz="2400" dirty="0" err="1" smtClean="0"/>
              <a:t>Оберіг</a:t>
            </a:r>
            <a:r>
              <a:rPr lang="ru-RU" sz="2400" dirty="0" smtClean="0"/>
              <a:t> – Аква» </a:t>
            </a:r>
            <a:r>
              <a:rPr lang="ru-RU" sz="2400" dirty="0"/>
              <a:t>смт </a:t>
            </a:r>
            <a:r>
              <a:rPr lang="ru-RU" sz="2400" dirty="0" err="1"/>
              <a:t>Олександрівка</a:t>
            </a:r>
            <a:r>
              <a:rPr lang="ru-RU" sz="2400" dirty="0"/>
              <a:t> </a:t>
            </a:r>
            <a:r>
              <a:rPr lang="ru-RU" sz="2400" dirty="0" smtClean="0"/>
              <a:t>на суму 80,0 </a:t>
            </a:r>
            <a:r>
              <a:rPr lang="ru-RU" sz="2400" dirty="0"/>
              <a:t>млн </a:t>
            </a:r>
            <a:r>
              <a:rPr lang="ru-RU" sz="2400" dirty="0" smtClean="0"/>
              <a:t>грн</a:t>
            </a:r>
            <a:endParaRPr lang="ru-RU" sz="2400" dirty="0">
              <a:cs typeface="Microsoft Sans Serif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52" y="5042386"/>
            <a:ext cx="1171393" cy="1171393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1785269" y="5104830"/>
            <a:ext cx="45715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РОВР у Кіровоградській області </a:t>
            </a:r>
            <a:r>
              <a:rPr lang="ru-RU" sz="2400" dirty="0" err="1" smtClean="0"/>
              <a:t>здійснює</a:t>
            </a:r>
            <a:r>
              <a:rPr lang="ru-RU" sz="2400" dirty="0" smtClean="0"/>
              <a:t> </a:t>
            </a:r>
            <a:r>
              <a:rPr lang="ru-RU" sz="2400" dirty="0" err="1" smtClean="0"/>
              <a:t>аналіз</a:t>
            </a:r>
            <a:r>
              <a:rPr lang="ru-RU" sz="2400" dirty="0" smtClean="0"/>
              <a:t> </a:t>
            </a:r>
            <a:r>
              <a:rPr lang="ru-RU" sz="2400" dirty="0" err="1" smtClean="0"/>
              <a:t>стічних</a:t>
            </a:r>
            <a:r>
              <a:rPr lang="ru-RU" sz="2400" dirty="0" smtClean="0"/>
              <a:t> вод за 14 </a:t>
            </a:r>
            <a:r>
              <a:rPr lang="ru-RU" sz="2400" dirty="0" err="1" smtClean="0"/>
              <a:t>фізико-хімічними</a:t>
            </a:r>
            <a:r>
              <a:rPr lang="ru-RU" sz="2400" dirty="0" smtClean="0"/>
              <a:t> показниками.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314697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1090</TotalTime>
  <Words>735</Words>
  <Application>Microsoft Office PowerPoint</Application>
  <PresentationFormat>Широкоэкранный</PresentationFormat>
  <Paragraphs>67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Garamond</vt:lpstr>
      <vt:lpstr>Microsoft Sans Serif</vt:lpstr>
      <vt:lpstr>Museo Sans Cyrl 300</vt:lpstr>
      <vt:lpstr>Times New Roman</vt:lpstr>
      <vt:lpstr>Wingdings</vt:lpstr>
      <vt:lpstr>Тема Office</vt:lpstr>
      <vt:lpstr>Досягнення доброго екологічного та хімічного станів поверхневих вод на масивах, що зазнають забруднення від точкових джерел</vt:lpstr>
      <vt:lpstr>Презентация PowerPoint</vt:lpstr>
      <vt:lpstr>Презентация PowerPoint</vt:lpstr>
      <vt:lpstr>Презентация PowerPoint</vt:lpstr>
      <vt:lpstr>Державний моніторинг масивів поверхневих вод</vt:lpstr>
      <vt:lpstr>Забруднення масивів  поверхневих вод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71</cp:revision>
  <cp:lastPrinted>2024-11-22T12:11:38Z</cp:lastPrinted>
  <dcterms:created xsi:type="dcterms:W3CDTF">2024-11-18T13:01:25Z</dcterms:created>
  <dcterms:modified xsi:type="dcterms:W3CDTF">2024-11-27T13:09:58Z</dcterms:modified>
</cp:coreProperties>
</file>